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sldIdLst>
    <p:sldId id="256" r:id="rId2"/>
    <p:sldId id="311" r:id="rId3"/>
    <p:sldId id="263" r:id="rId4"/>
    <p:sldId id="266" r:id="rId5"/>
    <p:sldId id="267" r:id="rId6"/>
    <p:sldId id="268" r:id="rId7"/>
    <p:sldId id="269" r:id="rId8"/>
    <p:sldId id="270" r:id="rId9"/>
    <p:sldId id="264" r:id="rId10"/>
    <p:sldId id="260" r:id="rId11"/>
    <p:sldId id="265" r:id="rId12"/>
    <p:sldId id="312" r:id="rId13"/>
    <p:sldId id="271" r:id="rId14"/>
    <p:sldId id="368" r:id="rId15"/>
    <p:sldId id="272" r:id="rId16"/>
    <p:sldId id="302" r:id="rId17"/>
    <p:sldId id="303" r:id="rId18"/>
    <p:sldId id="313" r:id="rId19"/>
    <p:sldId id="314" r:id="rId20"/>
    <p:sldId id="321" r:id="rId21"/>
    <p:sldId id="315" r:id="rId22"/>
    <p:sldId id="319" r:id="rId23"/>
    <p:sldId id="320" r:id="rId24"/>
    <p:sldId id="318" r:id="rId25"/>
    <p:sldId id="316" r:id="rId26"/>
    <p:sldId id="322" r:id="rId27"/>
    <p:sldId id="326" r:id="rId28"/>
    <p:sldId id="323" r:id="rId29"/>
    <p:sldId id="327" r:id="rId30"/>
    <p:sldId id="324" r:id="rId31"/>
    <p:sldId id="325" r:id="rId32"/>
    <p:sldId id="328" r:id="rId33"/>
    <p:sldId id="317" r:id="rId34"/>
    <p:sldId id="329" r:id="rId35"/>
    <p:sldId id="333" r:id="rId36"/>
    <p:sldId id="330" r:id="rId37"/>
    <p:sldId id="334" r:id="rId38"/>
    <p:sldId id="331" r:id="rId39"/>
    <p:sldId id="335" r:id="rId40"/>
    <p:sldId id="336" r:id="rId41"/>
    <p:sldId id="337" r:id="rId42"/>
    <p:sldId id="339" r:id="rId43"/>
    <p:sldId id="340" r:id="rId44"/>
    <p:sldId id="341" r:id="rId45"/>
    <p:sldId id="342" r:id="rId46"/>
    <p:sldId id="344" r:id="rId47"/>
    <p:sldId id="304" r:id="rId48"/>
    <p:sldId id="305" r:id="rId49"/>
    <p:sldId id="384" r:id="rId50"/>
    <p:sldId id="390" r:id="rId51"/>
    <p:sldId id="391" r:id="rId52"/>
    <p:sldId id="392" r:id="rId53"/>
    <p:sldId id="393" r:id="rId54"/>
    <p:sldId id="394" r:id="rId55"/>
    <p:sldId id="395" r:id="rId56"/>
    <p:sldId id="396" r:id="rId57"/>
    <p:sldId id="397" r:id="rId58"/>
    <p:sldId id="379" r:id="rId59"/>
    <p:sldId id="385" r:id="rId60"/>
    <p:sldId id="425" r:id="rId61"/>
    <p:sldId id="426" r:id="rId62"/>
    <p:sldId id="429" r:id="rId63"/>
    <p:sldId id="430" r:id="rId64"/>
    <p:sldId id="431" r:id="rId65"/>
    <p:sldId id="432" r:id="rId66"/>
    <p:sldId id="427" r:id="rId67"/>
    <p:sldId id="436" r:id="rId68"/>
    <p:sldId id="428" r:id="rId69"/>
    <p:sldId id="437" r:id="rId70"/>
    <p:sldId id="433" r:id="rId71"/>
    <p:sldId id="438" r:id="rId72"/>
    <p:sldId id="439" r:id="rId73"/>
    <p:sldId id="434" r:id="rId74"/>
    <p:sldId id="444" r:id="rId75"/>
    <p:sldId id="435" r:id="rId76"/>
    <p:sldId id="440" r:id="rId77"/>
    <p:sldId id="441" r:id="rId78"/>
    <p:sldId id="442" r:id="rId79"/>
    <p:sldId id="445" r:id="rId80"/>
    <p:sldId id="443" r:id="rId81"/>
    <p:sldId id="449" r:id="rId82"/>
    <p:sldId id="450" r:id="rId83"/>
    <p:sldId id="451" r:id="rId84"/>
    <p:sldId id="452" r:id="rId85"/>
    <p:sldId id="446" r:id="rId86"/>
    <p:sldId id="447" r:id="rId87"/>
    <p:sldId id="448" r:id="rId88"/>
    <p:sldId id="453" r:id="rId89"/>
    <p:sldId id="454" r:id="rId90"/>
    <p:sldId id="455" r:id="rId91"/>
    <p:sldId id="456" r:id="rId92"/>
    <p:sldId id="457" r:id="rId93"/>
    <p:sldId id="380" r:id="rId94"/>
    <p:sldId id="386" r:id="rId95"/>
    <p:sldId id="400" r:id="rId96"/>
    <p:sldId id="401" r:id="rId97"/>
    <p:sldId id="402" r:id="rId98"/>
    <p:sldId id="403" r:id="rId99"/>
    <p:sldId id="404" r:id="rId100"/>
    <p:sldId id="405" r:id="rId101"/>
    <p:sldId id="406" r:id="rId102"/>
    <p:sldId id="407" r:id="rId103"/>
    <p:sldId id="408" r:id="rId104"/>
    <p:sldId id="409" r:id="rId105"/>
    <p:sldId id="410" r:id="rId106"/>
    <p:sldId id="411" r:id="rId107"/>
    <p:sldId id="381" r:id="rId108"/>
    <p:sldId id="387" r:id="rId109"/>
    <p:sldId id="399" r:id="rId110"/>
    <p:sldId id="382" r:id="rId111"/>
    <p:sldId id="388" r:id="rId112"/>
    <p:sldId id="412" r:id="rId113"/>
    <p:sldId id="413" r:id="rId114"/>
    <p:sldId id="414" r:id="rId115"/>
    <p:sldId id="415" r:id="rId116"/>
    <p:sldId id="416" r:id="rId117"/>
    <p:sldId id="417" r:id="rId118"/>
    <p:sldId id="418" r:id="rId119"/>
    <p:sldId id="419" r:id="rId120"/>
    <p:sldId id="420" r:id="rId121"/>
    <p:sldId id="421" r:id="rId122"/>
    <p:sldId id="422" r:id="rId123"/>
    <p:sldId id="423" r:id="rId124"/>
    <p:sldId id="424" r:id="rId125"/>
    <p:sldId id="383" r:id="rId126"/>
    <p:sldId id="398" r:id="rId127"/>
    <p:sldId id="273" r:id="rId128"/>
    <p:sldId id="274" r:id="rId129"/>
    <p:sldId id="257" r:id="rId130"/>
    <p:sldId id="258" r:id="rId131"/>
    <p:sldId id="259" r:id="rId132"/>
    <p:sldId id="348" r:id="rId133"/>
    <p:sldId id="261" r:id="rId134"/>
    <p:sldId id="358" r:id="rId135"/>
    <p:sldId id="359" r:id="rId136"/>
    <p:sldId id="360" r:id="rId137"/>
    <p:sldId id="361" r:id="rId138"/>
    <p:sldId id="362" r:id="rId139"/>
    <p:sldId id="363" r:id="rId140"/>
    <p:sldId id="365" r:id="rId141"/>
    <p:sldId id="367" r:id="rId142"/>
    <p:sldId id="349" r:id="rId143"/>
    <p:sldId id="355" r:id="rId144"/>
    <p:sldId id="370" r:id="rId145"/>
    <p:sldId id="369" r:id="rId146"/>
    <p:sldId id="350" r:id="rId147"/>
    <p:sldId id="356" r:id="rId148"/>
    <p:sldId id="371" r:id="rId149"/>
    <p:sldId id="372" r:id="rId150"/>
    <p:sldId id="351" r:id="rId151"/>
    <p:sldId id="357" r:id="rId152"/>
    <p:sldId id="375" r:id="rId153"/>
    <p:sldId id="376" r:id="rId154"/>
    <p:sldId id="377" r:id="rId155"/>
    <p:sldId id="373" r:id="rId156"/>
    <p:sldId id="374" r:id="rId157"/>
    <p:sldId id="354" r:id="rId158"/>
    <p:sldId id="378" r:id="rId159"/>
    <p:sldId id="275" r:id="rId160"/>
    <p:sldId id="289" r:id="rId161"/>
    <p:sldId id="290" r:id="rId162"/>
    <p:sldId id="277" r:id="rId163"/>
    <p:sldId id="291" r:id="rId164"/>
    <p:sldId id="292" r:id="rId165"/>
    <p:sldId id="293" r:id="rId166"/>
    <p:sldId id="294" r:id="rId167"/>
    <p:sldId id="288" r:id="rId168"/>
    <p:sldId id="295" r:id="rId169"/>
    <p:sldId id="296" r:id="rId170"/>
    <p:sldId id="282" r:id="rId171"/>
    <p:sldId id="283" r:id="rId172"/>
    <p:sldId id="300" r:id="rId173"/>
    <p:sldId id="301" r:id="rId174"/>
    <p:sldId id="285" r:id="rId175"/>
    <p:sldId id="286" r:id="rId176"/>
    <p:sldId id="276" r:id="rId177"/>
    <p:sldId id="278" r:id="rId178"/>
    <p:sldId id="310" r:id="rId179"/>
    <p:sldId id="458" r:id="rId180"/>
    <p:sldId id="460" r:id="rId181"/>
    <p:sldId id="459" r:id="rId182"/>
    <p:sldId id="461" r:id="rId183"/>
    <p:sldId id="462" r:id="rId184"/>
    <p:sldId id="463" r:id="rId185"/>
    <p:sldId id="464" r:id="rId186"/>
    <p:sldId id="465" r:id="rId187"/>
    <p:sldId id="466" r:id="rId188"/>
    <p:sldId id="467" r:id="rId189"/>
    <p:sldId id="468" r:id="rId190"/>
    <p:sldId id="469" r:id="rId191"/>
    <p:sldId id="470" r:id="rId192"/>
    <p:sldId id="279" r:id="rId193"/>
    <p:sldId id="307" r:id="rId194"/>
    <p:sldId id="308" r:id="rId195"/>
    <p:sldId id="280" r:id="rId196"/>
    <p:sldId id="281" r:id="rId19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70" autoAdjust="0"/>
    <p:restoredTop sz="94660"/>
  </p:normalViewPr>
  <p:slideViewPr>
    <p:cSldViewPr snapToGrid="0">
      <p:cViewPr varScale="1">
        <p:scale>
          <a:sx n="91" d="100"/>
          <a:sy n="91" d="100"/>
        </p:scale>
        <p:origin x="30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slide" Target="slides/slide195.xml"/><Relationship Id="rId200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1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presProps" Target="presProps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769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30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38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0074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86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586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967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570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222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675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38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665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08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806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221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79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875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0909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9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3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5A338357-1A6A-4C1E-A6D6-1DCDE6DF4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E1F51140-4156-423C-9638-1223606FB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66116" y="164592"/>
            <a:ext cx="11859768" cy="6528816"/>
          </a:xfrm>
          <a:prstGeom prst="rect">
            <a:avLst/>
          </a:prstGeom>
          <a:ln w="15875" cap="sq" cmpd="sng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0BA429-0D11-4E60-83D7-D017F16E8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8889" y="1097280"/>
            <a:ext cx="6043875" cy="4626864"/>
          </a:xfrm>
        </p:spPr>
        <p:txBody>
          <a:bodyPr anchor="ctr">
            <a:normAutofit/>
          </a:bodyPr>
          <a:lstStyle/>
          <a:p>
            <a:pPr algn="r"/>
            <a:r>
              <a:rPr lang="pt-BR" dirty="0">
                <a:solidFill>
                  <a:schemeClr val="tx1"/>
                </a:solidFill>
              </a:rPr>
              <a:t>Projeto Final UML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12D8A3-8716-431E-986B-1F910C4F1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2028" y="1097280"/>
            <a:ext cx="3256177" cy="4626863"/>
          </a:xfrm>
        </p:spPr>
        <p:txBody>
          <a:bodyPr anchor="ctr">
            <a:normAutofit/>
          </a:bodyPr>
          <a:lstStyle/>
          <a:p>
            <a:pPr algn="l"/>
            <a:r>
              <a:rPr lang="pt-BR"/>
              <a:t>Gustavo Hammerschmidt</a:t>
            </a:r>
            <a:endParaRPr lang="pt-BR" dirty="0"/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395" y="2057399"/>
            <a:ext cx="0" cy="27432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244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98708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&#10;&#10;Descrição gerada automaticamente">
            <a:extLst>
              <a:ext uri="{FF2B5EF4-FFF2-40B4-BE49-F238E27FC236}">
                <a16:creationId xmlns:a16="http://schemas.microsoft.com/office/drawing/2014/main" id="{AA2B53A2-2E0E-44FA-8751-FABFC2ED9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58" y="2377349"/>
            <a:ext cx="10653683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059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0795DCAD-84ED-487C-859C-65739D39C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5" y="2083953"/>
            <a:ext cx="11423370" cy="26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88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CC5755A-0E04-4271-A8C6-4CBBE1F96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53" y="1782937"/>
            <a:ext cx="11690093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612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 preto sobre fundo branco&#10;&#10;Descrição gerada automaticamente">
            <a:extLst>
              <a:ext uri="{FF2B5EF4-FFF2-40B4-BE49-F238E27FC236}">
                <a16:creationId xmlns:a16="http://schemas.microsoft.com/office/drawing/2014/main" id="{66A6D4B3-3328-47FC-9958-EA930F8A3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40" y="1798178"/>
            <a:ext cx="11773920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457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&#10;&#10;Descrição gerada automaticamente">
            <a:extLst>
              <a:ext uri="{FF2B5EF4-FFF2-40B4-BE49-F238E27FC236}">
                <a16:creationId xmlns:a16="http://schemas.microsoft.com/office/drawing/2014/main" id="{AC3B4FF7-A2C2-40C0-8C3F-3763B9F0A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98" y="1851523"/>
            <a:ext cx="11583404" cy="31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160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72B1299-F863-4C06-9C82-102A11A09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0" y="1912488"/>
            <a:ext cx="11522439" cy="30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6865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D8D9AD8F-0427-491B-933C-FA06464BD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84" y="2015367"/>
            <a:ext cx="11667231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64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pt-BR" dirty="0"/>
              <a:t>Manipulador:</a:t>
            </a:r>
          </a:p>
        </p:txBody>
      </p:sp>
    </p:spTree>
    <p:extLst>
      <p:ext uri="{BB962C8B-B14F-4D97-AF65-F5344CB8AC3E}">
        <p14:creationId xmlns:p14="http://schemas.microsoft.com/office/powerpoint/2010/main" val="29147195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948B91F-9B8E-4D5A-A711-EFDC7DACC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39" y="197840"/>
            <a:ext cx="9487722" cy="646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76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D6B839FF-45BB-4C79-973B-603030ED7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66" y="281667"/>
            <a:ext cx="11385267" cy="62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43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59" y="2800350"/>
            <a:ext cx="11829082" cy="1257300"/>
          </a:xfrm>
        </p:spPr>
        <p:txBody>
          <a:bodyPr>
            <a:normAutofit/>
          </a:bodyPr>
          <a:lstStyle/>
          <a:p>
            <a:r>
              <a:rPr lang="pt-BR" sz="7200" dirty="0"/>
              <a:t>Diagrama Estrutural</a:t>
            </a:r>
          </a:p>
        </p:txBody>
      </p:sp>
    </p:spTree>
    <p:extLst>
      <p:ext uri="{BB962C8B-B14F-4D97-AF65-F5344CB8AC3E}">
        <p14:creationId xmlns:p14="http://schemas.microsoft.com/office/powerpoint/2010/main" val="271856389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pt-BR" dirty="0"/>
              <a:t>Recepcionista:</a:t>
            </a:r>
          </a:p>
        </p:txBody>
      </p:sp>
    </p:spTree>
    <p:extLst>
      <p:ext uri="{BB962C8B-B14F-4D97-AF65-F5344CB8AC3E}">
        <p14:creationId xmlns:p14="http://schemas.microsoft.com/office/powerpoint/2010/main" val="32725089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D56EE6AA-0EB6-47A1-900F-60092A2AE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292" y="2091574"/>
            <a:ext cx="8489416" cy="26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72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580AE7B3-2C19-4D77-B06C-CBA24B384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59" y="1805799"/>
            <a:ext cx="9251482" cy="32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070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E5838F48-7A8F-48CE-9822-67D5EF341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49" y="2042040"/>
            <a:ext cx="9259102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464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 preto sobre fundo branco&#10;&#10;Descrição gerada automaticamente">
            <a:extLst>
              <a:ext uri="{FF2B5EF4-FFF2-40B4-BE49-F238E27FC236}">
                <a16:creationId xmlns:a16="http://schemas.microsoft.com/office/drawing/2014/main" id="{F94DBAD5-2C0E-48CE-8FE7-1C5F6902E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9" y="2072522"/>
            <a:ext cx="11789162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795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C2F7DD43-7B82-4597-BDB6-49E545C36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25" y="1356180"/>
            <a:ext cx="9350550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374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 preto sobre fundo branco&#10;&#10;Descrição gerada automaticamente">
            <a:extLst>
              <a:ext uri="{FF2B5EF4-FFF2-40B4-BE49-F238E27FC236}">
                <a16:creationId xmlns:a16="http://schemas.microsoft.com/office/drawing/2014/main" id="{729A2AB2-A0AE-41EE-9AE4-070EA5FDF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76" y="2144918"/>
            <a:ext cx="9312447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406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8CBC81A-BB30-495F-87DF-CE12F0434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828" y="2373538"/>
            <a:ext cx="9274344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712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A80AB1F1-87BC-4A1E-BE39-CBF564FDB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3" y="1817230"/>
            <a:ext cx="11705334" cy="32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7376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B507D423-0D4E-4CDE-8B17-E29C3CE3F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5" y="2518331"/>
            <a:ext cx="11659610" cy="18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06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ássaro&#10;&#10;Descrição gerada automaticamente">
            <a:extLst>
              <a:ext uri="{FF2B5EF4-FFF2-40B4-BE49-F238E27FC236}">
                <a16:creationId xmlns:a16="http://schemas.microsoft.com/office/drawing/2014/main" id="{F7ED5E64-30DF-4818-9446-825619937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85" y="1916950"/>
            <a:ext cx="3176406" cy="2843300"/>
          </a:xfrm>
          <a:prstGeom prst="rect">
            <a:avLst/>
          </a:prstGeom>
        </p:spPr>
      </p:pic>
      <p:pic>
        <p:nvPicPr>
          <p:cNvPr id="6" name="Imagem 5" descr="Uma imagem contendo pássaro&#10;&#10;Descrição gerada automaticamente">
            <a:extLst>
              <a:ext uri="{FF2B5EF4-FFF2-40B4-BE49-F238E27FC236}">
                <a16:creationId xmlns:a16="http://schemas.microsoft.com/office/drawing/2014/main" id="{84DAE598-0F33-4CF9-83F7-61D8218E2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215" y="2007350"/>
            <a:ext cx="3176406" cy="2843300"/>
          </a:xfrm>
          <a:prstGeom prst="rect">
            <a:avLst/>
          </a:prstGeom>
        </p:spPr>
      </p:pic>
      <p:pic>
        <p:nvPicPr>
          <p:cNvPr id="7" name="Imagem 6" descr="Uma imagem contendo pássaro&#10;&#10;Descrição gerada automaticamente">
            <a:extLst>
              <a:ext uri="{FF2B5EF4-FFF2-40B4-BE49-F238E27FC236}">
                <a16:creationId xmlns:a16="http://schemas.microsoft.com/office/drawing/2014/main" id="{A9543E8E-B0AB-48FC-940F-0B94EE083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808" y="495300"/>
            <a:ext cx="3176406" cy="2843300"/>
          </a:xfrm>
          <a:prstGeom prst="rect">
            <a:avLst/>
          </a:prstGeom>
        </p:spPr>
      </p:pic>
      <p:pic>
        <p:nvPicPr>
          <p:cNvPr id="8" name="Imagem 7" descr="Uma imagem contendo pássaro&#10;&#10;Descrição gerada automaticamente">
            <a:extLst>
              <a:ext uri="{FF2B5EF4-FFF2-40B4-BE49-F238E27FC236}">
                <a16:creationId xmlns:a16="http://schemas.microsoft.com/office/drawing/2014/main" id="{8AD9C868-1ABF-458F-A2B8-EC79E4B6D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809" y="3647944"/>
            <a:ext cx="3176406" cy="28433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97EB125-E2AE-4A8B-B3DC-FA3A2700DA7B}"/>
              </a:ext>
            </a:extLst>
          </p:cNvPr>
          <p:cNvSpPr/>
          <p:nvPr/>
        </p:nvSpPr>
        <p:spPr>
          <a:xfrm>
            <a:off x="1418699" y="2218625"/>
            <a:ext cx="1584560" cy="25612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ClusterUsuário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892931B0-0B61-445B-84F4-4B12AEEF7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176" y="2575421"/>
            <a:ext cx="2743199" cy="194624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pt-BR" sz="1200" dirty="0">
                <a:solidFill>
                  <a:schemeClr val="bg1"/>
                </a:solidFill>
              </a:rPr>
              <a:t>Relatórios</a:t>
            </a:r>
          </a:p>
          <a:p>
            <a:pPr marL="36900" indent="0">
              <a:buNone/>
            </a:pPr>
            <a:r>
              <a:rPr lang="pt-BR" sz="1200" dirty="0">
                <a:solidFill>
                  <a:schemeClr val="bg1"/>
                </a:solidFill>
              </a:rPr>
              <a:t>Identificação</a:t>
            </a:r>
          </a:p>
          <a:p>
            <a:pPr marL="36900" indent="0">
              <a:buNone/>
            </a:pPr>
            <a:r>
              <a:rPr lang="pt-BR" sz="1200" dirty="0">
                <a:solidFill>
                  <a:schemeClr val="bg1"/>
                </a:solidFill>
              </a:rPr>
              <a:t>Usuários</a:t>
            </a:r>
          </a:p>
          <a:p>
            <a:pPr marL="36900" indent="0">
              <a:buNone/>
            </a:pPr>
            <a:r>
              <a:rPr lang="pt-BR" sz="1200" dirty="0">
                <a:solidFill>
                  <a:schemeClr val="bg1"/>
                </a:solidFill>
              </a:rPr>
              <a:t>Interfaces de Usuários</a:t>
            </a:r>
          </a:p>
          <a:p>
            <a:pPr marL="36900" indent="0">
              <a:buNone/>
            </a:pPr>
            <a:r>
              <a:rPr lang="pt-BR" sz="1200" dirty="0">
                <a:solidFill>
                  <a:schemeClr val="bg1"/>
                </a:solidFill>
              </a:rPr>
              <a:t>Controladoras</a:t>
            </a:r>
          </a:p>
          <a:p>
            <a:pPr marL="36900" indent="0">
              <a:buNone/>
            </a:pPr>
            <a:r>
              <a:rPr lang="pt-BR" sz="1200" dirty="0">
                <a:solidFill>
                  <a:schemeClr val="bg1"/>
                </a:solidFill>
              </a:rPr>
              <a:t>Atores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B11ECF22-2442-4F9D-9EA1-D51E4CFBAC18}"/>
              </a:ext>
            </a:extLst>
          </p:cNvPr>
          <p:cNvSpPr txBox="1">
            <a:spLocks/>
          </p:cNvSpPr>
          <p:nvPr/>
        </p:nvSpPr>
        <p:spPr>
          <a:xfrm>
            <a:off x="4841846" y="3080573"/>
            <a:ext cx="2508307" cy="177007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t-BR" sz="1600" dirty="0">
                <a:solidFill>
                  <a:schemeClr val="bg1"/>
                </a:solidFill>
              </a:rPr>
              <a:t>Banco de Dados</a:t>
            </a:r>
          </a:p>
          <a:p>
            <a:pPr marL="36900" indent="0">
              <a:buFont typeface="Wingdings 2" charset="2"/>
              <a:buNone/>
            </a:pPr>
            <a:r>
              <a:rPr lang="pt-BR" sz="1600" dirty="0">
                <a:solidFill>
                  <a:schemeClr val="bg1"/>
                </a:solidFill>
              </a:rPr>
              <a:t>Engine de Buscas</a:t>
            </a:r>
          </a:p>
          <a:p>
            <a:pPr marL="36900" indent="0">
              <a:buFont typeface="Wingdings 2" charset="2"/>
              <a:buNone/>
            </a:pPr>
            <a:r>
              <a:rPr lang="pt-BR" sz="1600" dirty="0">
                <a:solidFill>
                  <a:schemeClr val="bg1"/>
                </a:solidFill>
              </a:rPr>
              <a:t>Vendedor Virtual</a:t>
            </a:r>
          </a:p>
          <a:p>
            <a:pPr marL="36900" indent="0">
              <a:buFont typeface="Wingdings 2" charset="2"/>
              <a:buNone/>
            </a:pP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D55A83F-A728-4D0E-839F-0A56260F80B3}"/>
              </a:ext>
            </a:extLst>
          </p:cNvPr>
          <p:cNvSpPr/>
          <p:nvPr/>
        </p:nvSpPr>
        <p:spPr>
          <a:xfrm>
            <a:off x="5161565" y="2358289"/>
            <a:ext cx="1868868" cy="37134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Sistema Manipula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7C14933-EA69-4E14-A71C-8953E5A418C9}"/>
              </a:ext>
            </a:extLst>
          </p:cNvPr>
          <p:cNvSpPr/>
          <p:nvPr/>
        </p:nvSpPr>
        <p:spPr>
          <a:xfrm>
            <a:off x="8908732" y="835840"/>
            <a:ext cx="1584560" cy="25612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ClusterFábrica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5DE099-D0F4-4F07-B895-21FF68A0556A}"/>
              </a:ext>
            </a:extLst>
          </p:cNvPr>
          <p:cNvSpPr/>
          <p:nvPr/>
        </p:nvSpPr>
        <p:spPr>
          <a:xfrm>
            <a:off x="8908732" y="3965611"/>
            <a:ext cx="1728508" cy="27921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ClusterCompras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362AA256-615F-4FEC-80BF-CCCF36624384}"/>
              </a:ext>
            </a:extLst>
          </p:cNvPr>
          <p:cNvSpPr txBox="1">
            <a:spLocks/>
          </p:cNvSpPr>
          <p:nvPr/>
        </p:nvSpPr>
        <p:spPr>
          <a:xfrm>
            <a:off x="8112808" y="1091967"/>
            <a:ext cx="3299015" cy="22694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t-BR" sz="2000" dirty="0">
                <a:solidFill>
                  <a:schemeClr val="bg1"/>
                </a:solidFill>
              </a:rPr>
              <a:t>Fórmulas</a:t>
            </a:r>
          </a:p>
          <a:p>
            <a:pPr marL="36900" indent="0">
              <a:buFont typeface="Wingdings 2" charset="2"/>
              <a:buNone/>
            </a:pPr>
            <a:r>
              <a:rPr lang="pt-BR" sz="2000" dirty="0">
                <a:solidFill>
                  <a:schemeClr val="bg1"/>
                </a:solidFill>
              </a:rPr>
              <a:t>Estoque</a:t>
            </a:r>
          </a:p>
          <a:p>
            <a:pPr marL="36900" indent="0">
              <a:buFont typeface="Wingdings 2" charset="2"/>
              <a:buNone/>
            </a:pPr>
            <a:r>
              <a:rPr lang="pt-BR" sz="2000" dirty="0">
                <a:solidFill>
                  <a:schemeClr val="bg1"/>
                </a:solidFill>
              </a:rPr>
              <a:t>Fabricação</a:t>
            </a:r>
          </a:p>
          <a:p>
            <a:pPr marL="36900" indent="0">
              <a:buFont typeface="Wingdings 2" charset="2"/>
              <a:buNone/>
            </a:pPr>
            <a:r>
              <a:rPr lang="pt-BR" sz="2000" dirty="0">
                <a:solidFill>
                  <a:schemeClr val="bg1"/>
                </a:solidFill>
              </a:rPr>
              <a:t>Embalagens</a:t>
            </a:r>
          </a:p>
          <a:p>
            <a:pPr marL="36900" indent="0">
              <a:buFont typeface="Wingdings 2" charset="2"/>
              <a:buNone/>
            </a:pPr>
            <a:r>
              <a:rPr lang="pt-BR" sz="2000" dirty="0">
                <a:solidFill>
                  <a:schemeClr val="bg1"/>
                </a:solidFill>
              </a:rPr>
              <a:t>Estado</a:t>
            </a:r>
          </a:p>
          <a:p>
            <a:pPr marL="36900" indent="0">
              <a:buFont typeface="Wingdings 2" charset="2"/>
              <a:buNone/>
            </a:pPr>
            <a:r>
              <a:rPr lang="pt-BR" sz="2000" dirty="0">
                <a:solidFill>
                  <a:schemeClr val="bg1"/>
                </a:solidFill>
              </a:rPr>
              <a:t>Produtos e Medicamentos</a:t>
            </a:r>
          </a:p>
          <a:p>
            <a:pPr marL="36900" indent="0">
              <a:buFont typeface="Wingdings 2" charset="2"/>
              <a:buNone/>
            </a:pPr>
            <a:r>
              <a:rPr lang="pt-BR" sz="2000" dirty="0">
                <a:solidFill>
                  <a:schemeClr val="bg1"/>
                </a:solidFill>
              </a:rPr>
              <a:t>Categorias</a:t>
            </a:r>
          </a:p>
          <a:p>
            <a:pPr marL="36900" indent="0">
              <a:buFont typeface="Wingdings 2" charset="2"/>
              <a:buNone/>
            </a:pPr>
            <a:r>
              <a:rPr lang="pt-BR" sz="2000" dirty="0">
                <a:solidFill>
                  <a:schemeClr val="bg1"/>
                </a:solidFill>
              </a:rPr>
              <a:t>Código Alfanúmerico</a:t>
            </a:r>
          </a:p>
          <a:p>
            <a:pPr marL="36900" indent="0">
              <a:buFont typeface="Wingdings 2" charset="2"/>
              <a:buNone/>
            </a:pPr>
            <a:r>
              <a:rPr lang="pt-BR" sz="2000" dirty="0">
                <a:solidFill>
                  <a:schemeClr val="bg1"/>
                </a:solidFill>
              </a:rPr>
              <a:t>Produtos de Manipulação Não-Própria</a:t>
            </a:r>
          </a:p>
          <a:p>
            <a:pPr marL="36900" indent="0">
              <a:buFont typeface="Wingdings 2" charset="2"/>
              <a:buNone/>
            </a:pPr>
            <a:endParaRPr lang="pt-BR" sz="1600" dirty="0">
              <a:solidFill>
                <a:schemeClr val="bg1"/>
              </a:solidFill>
            </a:endParaRPr>
          </a:p>
          <a:p>
            <a:pPr marL="36900" indent="0">
              <a:buFont typeface="Wingdings 2" charset="2"/>
              <a:buNone/>
            </a:pP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CB8DF36A-F30B-4E55-8A81-F60B416D487F}"/>
              </a:ext>
            </a:extLst>
          </p:cNvPr>
          <p:cNvSpPr txBox="1">
            <a:spLocks/>
          </p:cNvSpPr>
          <p:nvPr/>
        </p:nvSpPr>
        <p:spPr>
          <a:xfrm>
            <a:off x="8291120" y="4404220"/>
            <a:ext cx="2849460" cy="19584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t-BR" sz="1600" dirty="0">
                <a:solidFill>
                  <a:schemeClr val="bg1"/>
                </a:solidFill>
              </a:rPr>
              <a:t>Compra</a:t>
            </a:r>
          </a:p>
          <a:p>
            <a:pPr marL="36900" indent="0">
              <a:buFont typeface="Wingdings 2" charset="2"/>
              <a:buNone/>
            </a:pPr>
            <a:r>
              <a:rPr lang="pt-BR" sz="1600" dirty="0">
                <a:solidFill>
                  <a:schemeClr val="bg1"/>
                </a:solidFill>
              </a:rPr>
              <a:t>Expiração</a:t>
            </a:r>
          </a:p>
          <a:p>
            <a:pPr marL="36900" indent="0">
              <a:buFont typeface="Wingdings 2" charset="2"/>
              <a:buNone/>
            </a:pPr>
            <a:r>
              <a:rPr lang="pt-BR" sz="1600" dirty="0">
                <a:solidFill>
                  <a:schemeClr val="bg1"/>
                </a:solidFill>
              </a:rPr>
              <a:t>Nota Fiscal</a:t>
            </a:r>
          </a:p>
          <a:p>
            <a:pPr marL="36900" indent="0">
              <a:buFont typeface="Wingdings 2" charset="2"/>
              <a:buNone/>
            </a:pPr>
            <a:r>
              <a:rPr lang="pt-BR" sz="1600" dirty="0">
                <a:solidFill>
                  <a:schemeClr val="bg1"/>
                </a:solidFill>
              </a:rPr>
              <a:t>Histórico</a:t>
            </a:r>
          </a:p>
          <a:p>
            <a:pPr marL="36900" indent="0">
              <a:buFont typeface="Wingdings 2" charset="2"/>
              <a:buNone/>
            </a:pPr>
            <a:r>
              <a:rPr lang="pt-BR" sz="1600" dirty="0">
                <a:solidFill>
                  <a:schemeClr val="bg1"/>
                </a:solidFill>
              </a:rPr>
              <a:t>FastCards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9C5CD06D-5D7C-4261-9D8C-612B5DBDAEDC}"/>
              </a:ext>
            </a:extLst>
          </p:cNvPr>
          <p:cNvCxnSpPr>
            <a:cxnSpLocks/>
          </p:cNvCxnSpPr>
          <p:nvPr/>
        </p:nvCxnSpPr>
        <p:spPr>
          <a:xfrm>
            <a:off x="3338471" y="3693144"/>
            <a:ext cx="1404979" cy="0"/>
          </a:xfrm>
          <a:prstGeom prst="line">
            <a:avLst/>
          </a:prstGeom>
          <a:ln w="1905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DA63964B-8BE2-423E-A651-EC4E60EA0B88}"/>
              </a:ext>
            </a:extLst>
          </p:cNvPr>
          <p:cNvCxnSpPr>
            <a:cxnSpLocks/>
          </p:cNvCxnSpPr>
          <p:nvPr/>
        </p:nvCxnSpPr>
        <p:spPr>
          <a:xfrm>
            <a:off x="6906196" y="3824779"/>
            <a:ext cx="1781176" cy="402606"/>
          </a:xfrm>
          <a:prstGeom prst="line">
            <a:avLst/>
          </a:prstGeom>
          <a:ln w="1905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61483C11-27DF-4852-B22C-84E98FBE8D98}"/>
              </a:ext>
            </a:extLst>
          </p:cNvPr>
          <p:cNvCxnSpPr>
            <a:cxnSpLocks/>
          </p:cNvCxnSpPr>
          <p:nvPr/>
        </p:nvCxnSpPr>
        <p:spPr>
          <a:xfrm flipV="1">
            <a:off x="7030433" y="2124075"/>
            <a:ext cx="1082375" cy="1304925"/>
          </a:xfrm>
          <a:prstGeom prst="line">
            <a:avLst/>
          </a:prstGeom>
          <a:ln w="1905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E860D601-BC36-46D5-9590-7436D17DB39A}"/>
              </a:ext>
            </a:extLst>
          </p:cNvPr>
          <p:cNvCxnSpPr>
            <a:cxnSpLocks/>
          </p:cNvCxnSpPr>
          <p:nvPr/>
        </p:nvCxnSpPr>
        <p:spPr>
          <a:xfrm flipH="1">
            <a:off x="10875958" y="3080573"/>
            <a:ext cx="1" cy="1264117"/>
          </a:xfrm>
          <a:prstGeom prst="line">
            <a:avLst/>
          </a:prstGeom>
          <a:ln w="1905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8BF3784-6C0C-4858-BDF7-DDD3062775E3}"/>
              </a:ext>
            </a:extLst>
          </p:cNvPr>
          <p:cNvSpPr txBox="1"/>
          <p:nvPr/>
        </p:nvSpPr>
        <p:spPr>
          <a:xfrm>
            <a:off x="98266" y="379623"/>
            <a:ext cx="8323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Esboço dos Clusters do Projeto e seus Packages: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88843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CC26FBD-A523-4734-B00F-52AA79585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5" y="2263039"/>
            <a:ext cx="11423370" cy="23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5466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 preto sobre fundo branco&#10;&#10;Descrição gerada automaticamente">
            <a:extLst>
              <a:ext uri="{FF2B5EF4-FFF2-40B4-BE49-F238E27FC236}">
                <a16:creationId xmlns:a16="http://schemas.microsoft.com/office/drawing/2014/main" id="{C0E09FDC-FD17-4C1F-88CD-C30D16EE8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068" y="1874385"/>
            <a:ext cx="8359864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823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D3E5ADF3-5594-4398-93B3-E490C9E10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04" y="1028492"/>
            <a:ext cx="11209991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5950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AF7B7092-0243-452B-B3C1-049C3D0EF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05" y="2160160"/>
            <a:ext cx="9807790" cy="25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0438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7FBC8940-058D-42D8-B056-B1BBA2B8C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78" y="2198263"/>
            <a:ext cx="9975444" cy="24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3350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pt-BR" dirty="0"/>
              <a:t>SuperAdministrador:</a:t>
            </a:r>
          </a:p>
        </p:txBody>
      </p:sp>
    </p:spTree>
    <p:extLst>
      <p:ext uri="{BB962C8B-B14F-4D97-AF65-F5344CB8AC3E}">
        <p14:creationId xmlns:p14="http://schemas.microsoft.com/office/powerpoint/2010/main" val="33082465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AB1CA64-E693-4B21-981C-F54D9C31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5" y="1188526"/>
            <a:ext cx="11659610" cy="44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665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8879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70" y="2800350"/>
            <a:ext cx="10353762" cy="1257300"/>
          </a:xfrm>
        </p:spPr>
        <p:txBody>
          <a:bodyPr/>
          <a:lstStyle/>
          <a:p>
            <a:r>
              <a:rPr lang="pt-BR" dirty="0"/>
              <a:t>Diagrama de Classes de Projeto</a:t>
            </a:r>
          </a:p>
        </p:txBody>
      </p:sp>
    </p:spTree>
    <p:extLst>
      <p:ext uri="{BB962C8B-B14F-4D97-AF65-F5344CB8AC3E}">
        <p14:creationId xmlns:p14="http://schemas.microsoft.com/office/powerpoint/2010/main" val="329034115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E299B-039C-4384-A2C1-89723C222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Padrões Utilizados: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9F780F-5BF1-49DB-872A-1D0F8D014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75" y="1924050"/>
            <a:ext cx="5617634" cy="4324350"/>
          </a:xfrm>
        </p:spPr>
        <p:txBody>
          <a:bodyPr>
            <a:normAutofit/>
          </a:bodyPr>
          <a:lstStyle/>
          <a:p>
            <a:r>
              <a:rPr lang="pt-BR" sz="3600" dirty="0"/>
              <a:t>Command x1</a:t>
            </a:r>
          </a:p>
          <a:p>
            <a:r>
              <a:rPr lang="pt-BR" sz="3600" dirty="0"/>
              <a:t>Composite x1</a:t>
            </a:r>
          </a:p>
          <a:p>
            <a:r>
              <a:rPr lang="pt-BR" sz="3600" dirty="0"/>
              <a:t>Delegation x2</a:t>
            </a:r>
          </a:p>
          <a:p>
            <a:r>
              <a:rPr lang="pt-BR" sz="3600" dirty="0"/>
              <a:t>Façade   x11</a:t>
            </a:r>
          </a:p>
          <a:p>
            <a:r>
              <a:rPr lang="pt-BR" sz="3600" dirty="0"/>
              <a:t>Marker Interface x1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63D9298A-0A0E-4863-B71B-F80A21F62C2D}"/>
              </a:ext>
            </a:extLst>
          </p:cNvPr>
          <p:cNvSpPr txBox="1">
            <a:spLocks/>
          </p:cNvSpPr>
          <p:nvPr/>
        </p:nvSpPr>
        <p:spPr>
          <a:xfrm>
            <a:off x="6552725" y="1866900"/>
            <a:ext cx="5617634" cy="43243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dirty="0"/>
              <a:t>Observer x2</a:t>
            </a:r>
          </a:p>
          <a:p>
            <a:r>
              <a:rPr lang="pt-BR" sz="3600" dirty="0"/>
              <a:t>Prototype x1</a:t>
            </a:r>
          </a:p>
          <a:p>
            <a:r>
              <a:rPr lang="pt-BR" sz="3600" dirty="0"/>
              <a:t>State x1</a:t>
            </a:r>
          </a:p>
          <a:p>
            <a:r>
              <a:rPr lang="pt-BR" sz="3600" dirty="0"/>
              <a:t>Strategy x1</a:t>
            </a:r>
          </a:p>
          <a:p>
            <a:r>
              <a:rPr lang="pt-BR" sz="3600" dirty="0"/>
              <a:t>Singleton x5</a:t>
            </a:r>
          </a:p>
        </p:txBody>
      </p:sp>
    </p:spTree>
    <p:extLst>
      <p:ext uri="{BB962C8B-B14F-4D97-AF65-F5344CB8AC3E}">
        <p14:creationId xmlns:p14="http://schemas.microsoft.com/office/powerpoint/2010/main" val="1540409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FA07547-A765-4F36-95FD-5A0028A1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097" y="5402883"/>
            <a:ext cx="10353762" cy="125730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Visão de Cima</a:t>
            </a:r>
          </a:p>
        </p:txBody>
      </p:sp>
    </p:spTree>
    <p:extLst>
      <p:ext uri="{BB962C8B-B14F-4D97-AF65-F5344CB8AC3E}">
        <p14:creationId xmlns:p14="http://schemas.microsoft.com/office/powerpoint/2010/main" val="159202244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ássaro&#10;&#10;Descrição gerada automaticamente">
            <a:extLst>
              <a:ext uri="{FF2B5EF4-FFF2-40B4-BE49-F238E27FC236}">
                <a16:creationId xmlns:a16="http://schemas.microsoft.com/office/drawing/2014/main" id="{F7ED5E64-30DF-4818-9446-825619937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85" y="1916950"/>
            <a:ext cx="3176406" cy="2843300"/>
          </a:xfrm>
          <a:prstGeom prst="rect">
            <a:avLst/>
          </a:prstGeom>
        </p:spPr>
      </p:pic>
      <p:pic>
        <p:nvPicPr>
          <p:cNvPr id="6" name="Imagem 5" descr="Uma imagem contendo pássaro&#10;&#10;Descrição gerada automaticamente">
            <a:extLst>
              <a:ext uri="{FF2B5EF4-FFF2-40B4-BE49-F238E27FC236}">
                <a16:creationId xmlns:a16="http://schemas.microsoft.com/office/drawing/2014/main" id="{84DAE598-0F33-4CF9-83F7-61D8218E2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215" y="2007350"/>
            <a:ext cx="3176406" cy="2843300"/>
          </a:xfrm>
          <a:prstGeom prst="rect">
            <a:avLst/>
          </a:prstGeom>
        </p:spPr>
      </p:pic>
      <p:pic>
        <p:nvPicPr>
          <p:cNvPr id="7" name="Imagem 6" descr="Uma imagem contendo pássaro&#10;&#10;Descrição gerada automaticamente">
            <a:extLst>
              <a:ext uri="{FF2B5EF4-FFF2-40B4-BE49-F238E27FC236}">
                <a16:creationId xmlns:a16="http://schemas.microsoft.com/office/drawing/2014/main" id="{A9543E8E-B0AB-48FC-940F-0B94EE083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808" y="495300"/>
            <a:ext cx="3176406" cy="2843300"/>
          </a:xfrm>
          <a:prstGeom prst="rect">
            <a:avLst/>
          </a:prstGeom>
        </p:spPr>
      </p:pic>
      <p:pic>
        <p:nvPicPr>
          <p:cNvPr id="8" name="Imagem 7" descr="Uma imagem contendo pássaro&#10;&#10;Descrição gerada automaticamente">
            <a:extLst>
              <a:ext uri="{FF2B5EF4-FFF2-40B4-BE49-F238E27FC236}">
                <a16:creationId xmlns:a16="http://schemas.microsoft.com/office/drawing/2014/main" id="{8AD9C868-1ABF-458F-A2B8-EC79E4B6D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809" y="3647944"/>
            <a:ext cx="3176406" cy="28433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97EB125-E2AE-4A8B-B3DC-FA3A2700DA7B}"/>
              </a:ext>
            </a:extLst>
          </p:cNvPr>
          <p:cNvSpPr/>
          <p:nvPr/>
        </p:nvSpPr>
        <p:spPr>
          <a:xfrm>
            <a:off x="1418699" y="2218625"/>
            <a:ext cx="1584560" cy="25612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ClusterUsuário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892931B0-0B61-445B-84F4-4B12AEEF7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176" y="2575421"/>
            <a:ext cx="2743199" cy="194624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pt-BR" sz="1200" dirty="0">
                <a:solidFill>
                  <a:schemeClr val="bg1"/>
                </a:solidFill>
              </a:rPr>
              <a:t>Relatórios</a:t>
            </a:r>
          </a:p>
          <a:p>
            <a:pPr marL="36900" indent="0">
              <a:buNone/>
            </a:pPr>
            <a:r>
              <a:rPr lang="pt-BR" sz="1200" dirty="0">
                <a:solidFill>
                  <a:schemeClr val="bg1"/>
                </a:solidFill>
              </a:rPr>
              <a:t>Identificação</a:t>
            </a:r>
          </a:p>
          <a:p>
            <a:pPr marL="36900" indent="0">
              <a:buNone/>
            </a:pPr>
            <a:r>
              <a:rPr lang="pt-BR" sz="1200" dirty="0">
                <a:solidFill>
                  <a:schemeClr val="bg1"/>
                </a:solidFill>
              </a:rPr>
              <a:t>Usuários</a:t>
            </a:r>
          </a:p>
          <a:p>
            <a:pPr marL="36900" indent="0">
              <a:buNone/>
            </a:pPr>
            <a:r>
              <a:rPr lang="pt-BR" sz="1200" dirty="0">
                <a:solidFill>
                  <a:schemeClr val="bg1"/>
                </a:solidFill>
              </a:rPr>
              <a:t>Interfaces de Usuários</a:t>
            </a:r>
          </a:p>
          <a:p>
            <a:pPr marL="36900" indent="0">
              <a:buNone/>
            </a:pPr>
            <a:r>
              <a:rPr lang="pt-BR" sz="1200" dirty="0">
                <a:solidFill>
                  <a:schemeClr val="bg1"/>
                </a:solidFill>
              </a:rPr>
              <a:t>Controladoras</a:t>
            </a:r>
          </a:p>
          <a:p>
            <a:pPr marL="36900" indent="0">
              <a:buNone/>
            </a:pPr>
            <a:r>
              <a:rPr lang="pt-BR" sz="1200" dirty="0">
                <a:solidFill>
                  <a:schemeClr val="bg1"/>
                </a:solidFill>
              </a:rPr>
              <a:t>Atores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B11ECF22-2442-4F9D-9EA1-D51E4CFBAC18}"/>
              </a:ext>
            </a:extLst>
          </p:cNvPr>
          <p:cNvSpPr txBox="1">
            <a:spLocks/>
          </p:cNvSpPr>
          <p:nvPr/>
        </p:nvSpPr>
        <p:spPr>
          <a:xfrm>
            <a:off x="4841846" y="3080573"/>
            <a:ext cx="2508307" cy="177007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t-BR" sz="1600" dirty="0">
                <a:solidFill>
                  <a:schemeClr val="bg1"/>
                </a:solidFill>
              </a:rPr>
              <a:t>Banco de Dados</a:t>
            </a:r>
          </a:p>
          <a:p>
            <a:pPr marL="36900" indent="0">
              <a:buFont typeface="Wingdings 2" charset="2"/>
              <a:buNone/>
            </a:pPr>
            <a:r>
              <a:rPr lang="pt-BR" sz="1600" dirty="0">
                <a:solidFill>
                  <a:schemeClr val="bg1"/>
                </a:solidFill>
              </a:rPr>
              <a:t>Engine de Buscas</a:t>
            </a:r>
          </a:p>
          <a:p>
            <a:pPr marL="36900" indent="0">
              <a:buFont typeface="Wingdings 2" charset="2"/>
              <a:buNone/>
            </a:pPr>
            <a:r>
              <a:rPr lang="pt-BR" sz="1600" dirty="0">
                <a:solidFill>
                  <a:schemeClr val="bg1"/>
                </a:solidFill>
              </a:rPr>
              <a:t>Vendedor Virtual</a:t>
            </a:r>
          </a:p>
          <a:p>
            <a:pPr marL="36900" indent="0">
              <a:buFont typeface="Wingdings 2" charset="2"/>
              <a:buNone/>
            </a:pP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D55A83F-A728-4D0E-839F-0A56260F80B3}"/>
              </a:ext>
            </a:extLst>
          </p:cNvPr>
          <p:cNvSpPr/>
          <p:nvPr/>
        </p:nvSpPr>
        <p:spPr>
          <a:xfrm>
            <a:off x="5161565" y="2358289"/>
            <a:ext cx="1868868" cy="37134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Sistema Manipula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7C14933-EA69-4E14-A71C-8953E5A418C9}"/>
              </a:ext>
            </a:extLst>
          </p:cNvPr>
          <p:cNvSpPr/>
          <p:nvPr/>
        </p:nvSpPr>
        <p:spPr>
          <a:xfrm>
            <a:off x="8908732" y="835840"/>
            <a:ext cx="1584560" cy="25612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ClusterFábrica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5DE099-D0F4-4F07-B895-21FF68A0556A}"/>
              </a:ext>
            </a:extLst>
          </p:cNvPr>
          <p:cNvSpPr/>
          <p:nvPr/>
        </p:nvSpPr>
        <p:spPr>
          <a:xfrm>
            <a:off x="8908732" y="3965611"/>
            <a:ext cx="1728508" cy="27921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ClusterCompras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362AA256-615F-4FEC-80BF-CCCF36624384}"/>
              </a:ext>
            </a:extLst>
          </p:cNvPr>
          <p:cNvSpPr txBox="1">
            <a:spLocks/>
          </p:cNvSpPr>
          <p:nvPr/>
        </p:nvSpPr>
        <p:spPr>
          <a:xfrm>
            <a:off x="8112808" y="1091967"/>
            <a:ext cx="3299015" cy="22694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t-BR" sz="2000" dirty="0">
                <a:solidFill>
                  <a:schemeClr val="bg1"/>
                </a:solidFill>
              </a:rPr>
              <a:t>Fórmulas</a:t>
            </a:r>
          </a:p>
          <a:p>
            <a:pPr marL="36900" indent="0">
              <a:buFont typeface="Wingdings 2" charset="2"/>
              <a:buNone/>
            </a:pPr>
            <a:r>
              <a:rPr lang="pt-BR" sz="2000" dirty="0">
                <a:solidFill>
                  <a:schemeClr val="bg1"/>
                </a:solidFill>
              </a:rPr>
              <a:t>Estoque</a:t>
            </a:r>
          </a:p>
          <a:p>
            <a:pPr marL="36900" indent="0">
              <a:buFont typeface="Wingdings 2" charset="2"/>
              <a:buNone/>
            </a:pPr>
            <a:r>
              <a:rPr lang="pt-BR" sz="2000" dirty="0">
                <a:solidFill>
                  <a:schemeClr val="bg1"/>
                </a:solidFill>
              </a:rPr>
              <a:t>Fabricação</a:t>
            </a:r>
          </a:p>
          <a:p>
            <a:pPr marL="36900" indent="0">
              <a:buFont typeface="Wingdings 2" charset="2"/>
              <a:buNone/>
            </a:pPr>
            <a:r>
              <a:rPr lang="pt-BR" sz="2000" dirty="0">
                <a:solidFill>
                  <a:schemeClr val="bg1"/>
                </a:solidFill>
              </a:rPr>
              <a:t>Embalagens</a:t>
            </a:r>
          </a:p>
          <a:p>
            <a:pPr marL="36900" indent="0">
              <a:buFont typeface="Wingdings 2" charset="2"/>
              <a:buNone/>
            </a:pPr>
            <a:r>
              <a:rPr lang="pt-BR" sz="2000" dirty="0">
                <a:solidFill>
                  <a:schemeClr val="bg1"/>
                </a:solidFill>
              </a:rPr>
              <a:t>Estado</a:t>
            </a:r>
          </a:p>
          <a:p>
            <a:pPr marL="36900" indent="0">
              <a:buFont typeface="Wingdings 2" charset="2"/>
              <a:buNone/>
            </a:pPr>
            <a:r>
              <a:rPr lang="pt-BR" sz="2000" dirty="0">
                <a:solidFill>
                  <a:schemeClr val="bg1"/>
                </a:solidFill>
              </a:rPr>
              <a:t>Produtos e Medicamentos</a:t>
            </a:r>
          </a:p>
          <a:p>
            <a:pPr marL="36900" indent="0">
              <a:buFont typeface="Wingdings 2" charset="2"/>
              <a:buNone/>
            </a:pPr>
            <a:r>
              <a:rPr lang="pt-BR" sz="2000" dirty="0">
                <a:solidFill>
                  <a:schemeClr val="bg1"/>
                </a:solidFill>
              </a:rPr>
              <a:t>Categorias</a:t>
            </a:r>
          </a:p>
          <a:p>
            <a:pPr marL="36900" indent="0">
              <a:buFont typeface="Wingdings 2" charset="2"/>
              <a:buNone/>
            </a:pPr>
            <a:r>
              <a:rPr lang="pt-BR" sz="2000" dirty="0">
                <a:solidFill>
                  <a:schemeClr val="bg1"/>
                </a:solidFill>
              </a:rPr>
              <a:t>Código Alfanúmerico</a:t>
            </a:r>
          </a:p>
          <a:p>
            <a:pPr marL="36900" indent="0">
              <a:buFont typeface="Wingdings 2" charset="2"/>
              <a:buNone/>
            </a:pPr>
            <a:r>
              <a:rPr lang="pt-BR" sz="2000" dirty="0">
                <a:solidFill>
                  <a:schemeClr val="bg1"/>
                </a:solidFill>
              </a:rPr>
              <a:t>Produtos de Manipulação Não-Própria</a:t>
            </a:r>
          </a:p>
          <a:p>
            <a:pPr marL="36900" indent="0">
              <a:buFont typeface="Wingdings 2" charset="2"/>
              <a:buNone/>
            </a:pPr>
            <a:endParaRPr lang="pt-BR" sz="1600" dirty="0">
              <a:solidFill>
                <a:schemeClr val="bg1"/>
              </a:solidFill>
            </a:endParaRPr>
          </a:p>
          <a:p>
            <a:pPr marL="36900" indent="0">
              <a:buFont typeface="Wingdings 2" charset="2"/>
              <a:buNone/>
            </a:pP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CB8DF36A-F30B-4E55-8A81-F60B416D487F}"/>
              </a:ext>
            </a:extLst>
          </p:cNvPr>
          <p:cNvSpPr txBox="1">
            <a:spLocks/>
          </p:cNvSpPr>
          <p:nvPr/>
        </p:nvSpPr>
        <p:spPr>
          <a:xfrm>
            <a:off x="8291120" y="4404220"/>
            <a:ext cx="2849460" cy="19584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t-BR" sz="1600" dirty="0">
                <a:solidFill>
                  <a:schemeClr val="bg1"/>
                </a:solidFill>
              </a:rPr>
              <a:t>Compra</a:t>
            </a:r>
          </a:p>
          <a:p>
            <a:pPr marL="36900" indent="0">
              <a:buFont typeface="Wingdings 2" charset="2"/>
              <a:buNone/>
            </a:pPr>
            <a:r>
              <a:rPr lang="pt-BR" sz="1600" dirty="0">
                <a:solidFill>
                  <a:schemeClr val="bg1"/>
                </a:solidFill>
              </a:rPr>
              <a:t>Expiração</a:t>
            </a:r>
          </a:p>
          <a:p>
            <a:pPr marL="36900" indent="0">
              <a:buFont typeface="Wingdings 2" charset="2"/>
              <a:buNone/>
            </a:pPr>
            <a:r>
              <a:rPr lang="pt-BR" sz="1600" dirty="0">
                <a:solidFill>
                  <a:schemeClr val="bg1"/>
                </a:solidFill>
              </a:rPr>
              <a:t>Nota Fiscal</a:t>
            </a:r>
          </a:p>
          <a:p>
            <a:pPr marL="36900" indent="0">
              <a:buFont typeface="Wingdings 2" charset="2"/>
              <a:buNone/>
            </a:pPr>
            <a:r>
              <a:rPr lang="pt-BR" sz="1600" dirty="0">
                <a:solidFill>
                  <a:schemeClr val="bg1"/>
                </a:solidFill>
              </a:rPr>
              <a:t>Histórico</a:t>
            </a:r>
          </a:p>
          <a:p>
            <a:pPr marL="36900" indent="0">
              <a:buFont typeface="Wingdings 2" charset="2"/>
              <a:buNone/>
            </a:pPr>
            <a:r>
              <a:rPr lang="pt-BR" sz="1600" dirty="0">
                <a:solidFill>
                  <a:schemeClr val="bg1"/>
                </a:solidFill>
              </a:rPr>
              <a:t>FastCards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9C5CD06D-5D7C-4261-9D8C-612B5DBDAEDC}"/>
              </a:ext>
            </a:extLst>
          </p:cNvPr>
          <p:cNvCxnSpPr>
            <a:cxnSpLocks/>
          </p:cNvCxnSpPr>
          <p:nvPr/>
        </p:nvCxnSpPr>
        <p:spPr>
          <a:xfrm>
            <a:off x="3338471" y="3693144"/>
            <a:ext cx="1404979" cy="0"/>
          </a:xfrm>
          <a:prstGeom prst="line">
            <a:avLst/>
          </a:prstGeom>
          <a:ln w="1905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DA63964B-8BE2-423E-A651-EC4E60EA0B88}"/>
              </a:ext>
            </a:extLst>
          </p:cNvPr>
          <p:cNvCxnSpPr>
            <a:cxnSpLocks/>
          </p:cNvCxnSpPr>
          <p:nvPr/>
        </p:nvCxnSpPr>
        <p:spPr>
          <a:xfrm>
            <a:off x="6906196" y="3824779"/>
            <a:ext cx="1781176" cy="402606"/>
          </a:xfrm>
          <a:prstGeom prst="line">
            <a:avLst/>
          </a:prstGeom>
          <a:ln w="1905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61483C11-27DF-4852-B22C-84E98FBE8D98}"/>
              </a:ext>
            </a:extLst>
          </p:cNvPr>
          <p:cNvCxnSpPr>
            <a:cxnSpLocks/>
          </p:cNvCxnSpPr>
          <p:nvPr/>
        </p:nvCxnSpPr>
        <p:spPr>
          <a:xfrm flipV="1">
            <a:off x="7030433" y="2124075"/>
            <a:ext cx="1082375" cy="1304925"/>
          </a:xfrm>
          <a:prstGeom prst="line">
            <a:avLst/>
          </a:prstGeom>
          <a:ln w="1905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E860D601-BC36-46D5-9590-7436D17DB39A}"/>
              </a:ext>
            </a:extLst>
          </p:cNvPr>
          <p:cNvCxnSpPr>
            <a:cxnSpLocks/>
          </p:cNvCxnSpPr>
          <p:nvPr/>
        </p:nvCxnSpPr>
        <p:spPr>
          <a:xfrm flipH="1">
            <a:off x="10875958" y="3080573"/>
            <a:ext cx="1" cy="1264117"/>
          </a:xfrm>
          <a:prstGeom prst="line">
            <a:avLst/>
          </a:prstGeom>
          <a:ln w="1905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8BF3784-6C0C-4858-BDF7-DDD3062775E3}"/>
              </a:ext>
            </a:extLst>
          </p:cNvPr>
          <p:cNvSpPr txBox="1"/>
          <p:nvPr/>
        </p:nvSpPr>
        <p:spPr>
          <a:xfrm>
            <a:off x="98266" y="379623"/>
            <a:ext cx="8323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Esboço dos Clusters do Projeto e seus Packages: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48826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BBF985D3-1385-433B-8C99-B248D1EA8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3" y="5550"/>
            <a:ext cx="10481473" cy="68524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7F01C3C-2EC9-4D2B-A71B-A3294DBB5849}"/>
              </a:ext>
            </a:extLst>
          </p:cNvPr>
          <p:cNvSpPr txBox="1"/>
          <p:nvPr/>
        </p:nvSpPr>
        <p:spPr>
          <a:xfrm>
            <a:off x="4698970" y="5707572"/>
            <a:ext cx="6084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2">
                    <a:lumMod val="10000"/>
                  </a:schemeClr>
                </a:solidFill>
              </a:rPr>
              <a:t>VISÃO DE CIMA DO PROJETO</a:t>
            </a:r>
          </a:p>
        </p:txBody>
      </p:sp>
    </p:spTree>
    <p:extLst>
      <p:ext uri="{BB962C8B-B14F-4D97-AF65-F5344CB8AC3E}">
        <p14:creationId xmlns:p14="http://schemas.microsoft.com/office/powerpoint/2010/main" val="107292714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pt-BR" dirty="0"/>
              <a:t>ClusterUsuário:</a:t>
            </a:r>
          </a:p>
        </p:txBody>
      </p:sp>
    </p:spTree>
    <p:extLst>
      <p:ext uri="{BB962C8B-B14F-4D97-AF65-F5344CB8AC3E}">
        <p14:creationId xmlns:p14="http://schemas.microsoft.com/office/powerpoint/2010/main" val="57294123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D7C8948-2EEE-4C3E-B760-CDA345115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07" y="643467"/>
            <a:ext cx="10316786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9814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4017B251-E8CB-4015-8575-4E1191A0A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230" y="118252"/>
            <a:ext cx="5634197" cy="6621495"/>
          </a:xfrm>
          <a:prstGeom prst="rect">
            <a:avLst/>
          </a:prstGeom>
          <a:ln w="190500">
            <a:noFill/>
          </a:ln>
        </p:spPr>
      </p:pic>
    </p:spTree>
    <p:extLst>
      <p:ext uri="{BB962C8B-B14F-4D97-AF65-F5344CB8AC3E}">
        <p14:creationId xmlns:p14="http://schemas.microsoft.com/office/powerpoint/2010/main" val="41699654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&#10;&#10;Descrição gerada automaticamente">
            <a:extLst>
              <a:ext uri="{FF2B5EF4-FFF2-40B4-BE49-F238E27FC236}">
                <a16:creationId xmlns:a16="http://schemas.microsoft.com/office/drawing/2014/main" id="{4241D370-A9B5-466A-B461-848199165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535" y="220702"/>
            <a:ext cx="9342930" cy="64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6943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3D2B787-802B-4003-9C05-D3A1B6041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151" y="107302"/>
            <a:ext cx="5607697" cy="664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7318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573DAA4A-72FA-4D6A-AA9D-0D4AF8E24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822" y="821153"/>
            <a:ext cx="6156355" cy="521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5198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, texto, quarto, relógio&#10;&#10;Descrição gerada automaticamente">
            <a:extLst>
              <a:ext uri="{FF2B5EF4-FFF2-40B4-BE49-F238E27FC236}">
                <a16:creationId xmlns:a16="http://schemas.microsoft.com/office/drawing/2014/main" id="{B28B3635-ADA4-42D3-8700-0C77AD263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8" y="1851523"/>
            <a:ext cx="11812024" cy="31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766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DBD3C11A-3565-4B3D-BAC5-D4B3C45F2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378" y="681752"/>
            <a:ext cx="8573243" cy="54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45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E299B-039C-4384-A2C1-89723C222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Padrões Utilizados: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9F780F-5BF1-49DB-872A-1D0F8D014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75" y="1924050"/>
            <a:ext cx="5617634" cy="4324350"/>
          </a:xfrm>
        </p:spPr>
        <p:txBody>
          <a:bodyPr>
            <a:normAutofit/>
          </a:bodyPr>
          <a:lstStyle/>
          <a:p>
            <a:r>
              <a:rPr lang="pt-BR" sz="3600" dirty="0"/>
              <a:t>Command x1</a:t>
            </a:r>
          </a:p>
          <a:p>
            <a:r>
              <a:rPr lang="pt-BR" sz="3600" dirty="0"/>
              <a:t>Composite x1</a:t>
            </a:r>
          </a:p>
          <a:p>
            <a:r>
              <a:rPr lang="pt-BR" sz="3600" dirty="0"/>
              <a:t>Delegation x2</a:t>
            </a:r>
          </a:p>
          <a:p>
            <a:r>
              <a:rPr lang="pt-BR" sz="3600" dirty="0"/>
              <a:t>Façade   x11</a:t>
            </a:r>
          </a:p>
          <a:p>
            <a:r>
              <a:rPr lang="pt-BR" sz="3600" dirty="0"/>
              <a:t>Marker Interface x1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63D9298A-0A0E-4863-B71B-F80A21F62C2D}"/>
              </a:ext>
            </a:extLst>
          </p:cNvPr>
          <p:cNvSpPr txBox="1">
            <a:spLocks/>
          </p:cNvSpPr>
          <p:nvPr/>
        </p:nvSpPr>
        <p:spPr>
          <a:xfrm>
            <a:off x="6552725" y="1866900"/>
            <a:ext cx="5617634" cy="43243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dirty="0"/>
              <a:t>Observer x2</a:t>
            </a:r>
          </a:p>
          <a:p>
            <a:r>
              <a:rPr lang="pt-BR" sz="3600" dirty="0"/>
              <a:t>Prototype x1</a:t>
            </a:r>
          </a:p>
          <a:p>
            <a:r>
              <a:rPr lang="pt-BR" sz="3600" dirty="0"/>
              <a:t>State x1</a:t>
            </a:r>
          </a:p>
          <a:p>
            <a:r>
              <a:rPr lang="pt-BR" sz="3600" dirty="0"/>
              <a:t>Strategy x1</a:t>
            </a:r>
          </a:p>
          <a:p>
            <a:r>
              <a:rPr lang="pt-BR" sz="3600" dirty="0"/>
              <a:t>Singleton x5</a:t>
            </a:r>
          </a:p>
        </p:txBody>
      </p:sp>
    </p:spTree>
    <p:extLst>
      <p:ext uri="{BB962C8B-B14F-4D97-AF65-F5344CB8AC3E}">
        <p14:creationId xmlns:p14="http://schemas.microsoft.com/office/powerpoint/2010/main" val="422807589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377E922-AB45-4217-BBEC-F987148FE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49" y="159736"/>
            <a:ext cx="9259102" cy="65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1251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CCF9866-887C-45E9-B537-5BE895CD8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74" y="586493"/>
            <a:ext cx="9830652" cy="56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745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pt-BR" dirty="0"/>
              <a:t>Sistema Manipula:</a:t>
            </a:r>
          </a:p>
        </p:txBody>
      </p:sp>
    </p:spTree>
    <p:extLst>
      <p:ext uri="{BB962C8B-B14F-4D97-AF65-F5344CB8AC3E}">
        <p14:creationId xmlns:p14="http://schemas.microsoft.com/office/powerpoint/2010/main" val="45416668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D85B9BD-C297-4C8C-A3B1-73EBE937C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46" y="210173"/>
            <a:ext cx="8957388" cy="643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987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23B1C7B1-2738-4167-93D6-BB9F90EB8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263" y="395977"/>
            <a:ext cx="5730737" cy="3033023"/>
          </a:xfrm>
          <a:prstGeom prst="rect">
            <a:avLst/>
          </a:prstGeom>
        </p:spPr>
      </p:pic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7E8A47B-F889-45DF-9CC6-E2F6058C4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42" y="348395"/>
            <a:ext cx="6716001" cy="597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4315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EC72A61-9248-408E-9535-235E39702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7" y="216204"/>
            <a:ext cx="7803564" cy="664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5779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pt-BR" dirty="0"/>
              <a:t>ClusterCompra:</a:t>
            </a:r>
          </a:p>
        </p:txBody>
      </p:sp>
    </p:spTree>
    <p:extLst>
      <p:ext uri="{BB962C8B-B14F-4D97-AF65-F5344CB8AC3E}">
        <p14:creationId xmlns:p14="http://schemas.microsoft.com/office/powerpoint/2010/main" val="21934861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55DC3E9-8D9D-4058-A870-6D3D734A7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04" y="693183"/>
            <a:ext cx="11209991" cy="5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4627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FE8CFD5-B700-4AE4-A663-0DD4D9287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30" y="580937"/>
            <a:ext cx="11183339" cy="569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949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922A688-6EA6-421C-8748-3CDC147B2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37" y="506476"/>
            <a:ext cx="8603726" cy="58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41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pt-BR" dirty="0"/>
              <a:t>ClusterUsuário:</a:t>
            </a:r>
          </a:p>
        </p:txBody>
      </p:sp>
    </p:spTree>
    <p:extLst>
      <p:ext uri="{BB962C8B-B14F-4D97-AF65-F5344CB8AC3E}">
        <p14:creationId xmlns:p14="http://schemas.microsoft.com/office/powerpoint/2010/main" val="397845148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pt-BR" dirty="0"/>
              <a:t>ClusterFábrica:</a:t>
            </a:r>
          </a:p>
        </p:txBody>
      </p:sp>
    </p:spTree>
    <p:extLst>
      <p:ext uri="{BB962C8B-B14F-4D97-AF65-F5344CB8AC3E}">
        <p14:creationId xmlns:p14="http://schemas.microsoft.com/office/powerpoint/2010/main" val="58151625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BAE2CBA-C5C6-4805-BDE2-79542FFE1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402" y="2362107"/>
            <a:ext cx="2949196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1752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D981A7F1-4E71-407C-8674-14FCC50F1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73" y="906561"/>
            <a:ext cx="9609653" cy="50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453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9CB77C2-AC5A-49AE-B6A6-16DA89F2E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94" y="1325697"/>
            <a:ext cx="9815411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1879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6E7B280-82AA-4020-A615-A35E30BCE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06" y="666510"/>
            <a:ext cx="10470787" cy="55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6145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F4EB0CB-00C8-4690-91D5-C0E6AAEC5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758" y="205460"/>
            <a:ext cx="9030483" cy="644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6087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D8F4213-2F63-42C7-B4A8-8A503E642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94" y="258805"/>
            <a:ext cx="9815411" cy="634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0515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AB4E6B54-D30A-4BB5-8B72-FA81671C7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78" y="533149"/>
            <a:ext cx="10417443" cy="579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9494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114391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>
            <a:normAutofit/>
          </a:bodyPr>
          <a:lstStyle/>
          <a:p>
            <a:r>
              <a:rPr lang="pt-BR" sz="6000" dirty="0"/>
              <a:t>Diagramas de Atividade</a:t>
            </a:r>
          </a:p>
        </p:txBody>
      </p:sp>
    </p:spTree>
    <p:extLst>
      <p:ext uri="{BB962C8B-B14F-4D97-AF65-F5344CB8AC3E}">
        <p14:creationId xmlns:p14="http://schemas.microsoft.com/office/powerpoint/2010/main" val="1802388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 preto sobre fundo branco&#10;&#10;Descrição gerada automaticamente">
            <a:extLst>
              <a:ext uri="{FF2B5EF4-FFF2-40B4-BE49-F238E27FC236}">
                <a16:creationId xmlns:a16="http://schemas.microsoft.com/office/drawing/2014/main" id="{9AB420A8-F4B6-4824-A902-05DA9BCEE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3" y="152116"/>
            <a:ext cx="12004646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151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55" y="2665943"/>
            <a:ext cx="3382832" cy="7630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dirty="0"/>
              <a:t>Administrador: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D3B479D-EA65-42AE-9E1B-E6BB25C94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282" y="609600"/>
            <a:ext cx="5483733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951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627" y="2618318"/>
            <a:ext cx="3382832" cy="8106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dirty="0"/>
              <a:t>Administrador: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3585D1F-45E9-474E-8025-E8570951D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095" y="609600"/>
            <a:ext cx="4666107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1409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23" y="2290194"/>
            <a:ext cx="2652851" cy="113880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200" dirty="0"/>
              <a:t>Cliente:</a:t>
            </a:r>
            <a:br>
              <a:rPr lang="en-US" sz="4200" dirty="0"/>
            </a:br>
            <a:r>
              <a:rPr lang="en-US" sz="4200" dirty="0"/>
              <a:t>(Compra)</a:t>
            </a:r>
          </a:p>
        </p:txBody>
      </p:sp>
      <p:pic>
        <p:nvPicPr>
          <p:cNvPr id="5" name="Imagem 4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E77705EE-147C-42C4-B818-16C0432B5E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0838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4275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DBE923B4-E5EB-45D1-9CB8-99F0B37E23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30E9B8E7-967B-497C-A3C0-C21E34B44CFB}"/>
              </a:ext>
            </a:extLst>
          </p:cNvPr>
          <p:cNvSpPr txBox="1">
            <a:spLocks/>
          </p:cNvSpPr>
          <p:nvPr/>
        </p:nvSpPr>
        <p:spPr>
          <a:xfrm>
            <a:off x="1000723" y="2290194"/>
            <a:ext cx="2652851" cy="113880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200" dirty="0"/>
              <a:t>Cliente:</a:t>
            </a:r>
            <a:br>
              <a:rPr lang="en-US" sz="4200" dirty="0"/>
            </a:br>
            <a:r>
              <a:rPr lang="en-US" sz="4200" dirty="0"/>
              <a:t>(Compra)</a:t>
            </a:r>
          </a:p>
        </p:txBody>
      </p:sp>
    </p:spTree>
    <p:extLst>
      <p:ext uri="{BB962C8B-B14F-4D97-AF65-F5344CB8AC3E}">
        <p14:creationId xmlns:p14="http://schemas.microsoft.com/office/powerpoint/2010/main" val="297411313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26D1EF3-9793-4D7E-9807-65E9CB049F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5" r="-1" b="539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70714548-50DD-45BF-A29F-E047F29006F1}"/>
              </a:ext>
            </a:extLst>
          </p:cNvPr>
          <p:cNvSpPr txBox="1">
            <a:spLocks/>
          </p:cNvSpPr>
          <p:nvPr/>
        </p:nvSpPr>
        <p:spPr>
          <a:xfrm>
            <a:off x="1000723" y="2290194"/>
            <a:ext cx="2652851" cy="113880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200" dirty="0"/>
              <a:t>Cliente:</a:t>
            </a:r>
            <a:br>
              <a:rPr lang="en-US" sz="4200" dirty="0"/>
            </a:br>
            <a:r>
              <a:rPr lang="en-US" sz="4200" dirty="0"/>
              <a:t>(Compra)</a:t>
            </a:r>
          </a:p>
        </p:txBody>
      </p:sp>
    </p:spTree>
    <p:extLst>
      <p:ext uri="{BB962C8B-B14F-4D97-AF65-F5344CB8AC3E}">
        <p14:creationId xmlns:p14="http://schemas.microsoft.com/office/powerpoint/2010/main" val="80100381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A6BB430F-AC4E-4257-B405-8EA5A7429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71" y="926964"/>
            <a:ext cx="7536329" cy="4635636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DA517335-5088-4B8F-856D-E6D818BD52A2}"/>
              </a:ext>
            </a:extLst>
          </p:cNvPr>
          <p:cNvSpPr txBox="1">
            <a:spLocks/>
          </p:cNvSpPr>
          <p:nvPr/>
        </p:nvSpPr>
        <p:spPr>
          <a:xfrm>
            <a:off x="1001410" y="2476500"/>
            <a:ext cx="2652851" cy="113880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200" dirty="0"/>
              <a:t>Cliente:</a:t>
            </a:r>
            <a:br>
              <a:rPr lang="en-US" sz="4200" dirty="0"/>
            </a:br>
            <a:r>
              <a:rPr lang="en-US" sz="4200" dirty="0"/>
              <a:t>(Busca)</a:t>
            </a:r>
          </a:p>
        </p:txBody>
      </p:sp>
    </p:spTree>
    <p:extLst>
      <p:ext uri="{BB962C8B-B14F-4D97-AF65-F5344CB8AC3E}">
        <p14:creationId xmlns:p14="http://schemas.microsoft.com/office/powerpoint/2010/main" val="264434466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8193B0F-FA23-4869-B5E1-C6AE5130A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592" y="1114425"/>
            <a:ext cx="7172485" cy="462915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FD0AB49F-3BAF-472A-B341-B0265D36893D}"/>
              </a:ext>
            </a:extLst>
          </p:cNvPr>
          <p:cNvSpPr txBox="1">
            <a:spLocks/>
          </p:cNvSpPr>
          <p:nvPr/>
        </p:nvSpPr>
        <p:spPr>
          <a:xfrm>
            <a:off x="1001410" y="2603906"/>
            <a:ext cx="2652851" cy="113880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200" dirty="0"/>
              <a:t>Cliente:</a:t>
            </a:r>
            <a:br>
              <a:rPr lang="en-US" sz="4200" dirty="0"/>
            </a:br>
            <a:r>
              <a:rPr lang="en-US" sz="4200" dirty="0"/>
              <a:t>(Busca)</a:t>
            </a:r>
          </a:p>
        </p:txBody>
      </p:sp>
    </p:spTree>
    <p:extLst>
      <p:ext uri="{BB962C8B-B14F-4D97-AF65-F5344CB8AC3E}">
        <p14:creationId xmlns:p14="http://schemas.microsoft.com/office/powerpoint/2010/main" val="369039709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420" y="2789768"/>
            <a:ext cx="3382832" cy="6392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dirty="0"/>
              <a:t>Farmacêutico: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0CFB5199-5E1F-42A3-948C-CFD5627C6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71" y="561975"/>
            <a:ext cx="7431554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0036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017" y="2523067"/>
            <a:ext cx="3382832" cy="9059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dirty="0"/>
              <a:t>Farmacêutico: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4947099F-6DE1-4A29-8A1E-D79127D87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71" y="200026"/>
            <a:ext cx="7412504" cy="635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1841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66" y="2751668"/>
            <a:ext cx="3382832" cy="6773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dirty="0"/>
              <a:t>Farmacêutico: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screenshot&#10;&#10;Descrição gerada automaticamente">
            <a:extLst>
              <a:ext uri="{FF2B5EF4-FFF2-40B4-BE49-F238E27FC236}">
                <a16:creationId xmlns:a16="http://schemas.microsoft.com/office/drawing/2014/main" id="{682F6291-B008-4083-8A84-8685D58F7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948" y="714376"/>
            <a:ext cx="7343774" cy="557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78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 preto sobre fundo branco&#10;&#10;Descrição gerada automaticamente">
            <a:extLst>
              <a:ext uri="{FF2B5EF4-FFF2-40B4-BE49-F238E27FC236}">
                <a16:creationId xmlns:a16="http://schemas.microsoft.com/office/drawing/2014/main" id="{E2633A3D-C6C9-47F5-BD08-6CE7C6FF2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7" y="676470"/>
            <a:ext cx="11504645" cy="550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7344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33" y="2732618"/>
            <a:ext cx="3382832" cy="6963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dirty="0"/>
              <a:t>Manipulador: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73F96610-3C7C-40F2-87DC-48BD5F80F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94" y="167780"/>
            <a:ext cx="6719582" cy="641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7392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420" y="2699280"/>
            <a:ext cx="3382832" cy="6963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dirty="0"/>
              <a:t>Recepcionista:</a:t>
            </a: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D3D09574-1967-458B-8ED2-482E2C260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" r="6406"/>
          <a:stretch/>
        </p:blipFill>
        <p:spPr>
          <a:xfrm>
            <a:off x="4924424" y="285750"/>
            <a:ext cx="692467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5569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420" y="2608793"/>
            <a:ext cx="3382832" cy="8202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dirty="0"/>
              <a:t>Recepcionista: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574E924E-9B4C-4D7B-BA77-34A099E9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71" y="495300"/>
            <a:ext cx="7536328" cy="600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1983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420" y="2723093"/>
            <a:ext cx="3382832" cy="7059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dirty="0"/>
              <a:t>Recepcionista: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A576C62D-D54C-4AF3-A3B2-F9039674B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22" y="914400"/>
            <a:ext cx="7288678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4678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420" y="2885018"/>
            <a:ext cx="3382832" cy="5439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600" dirty="0"/>
              <a:t>SuperAdministrador: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0931BB64-DC80-4D6A-884D-17B64D4FC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681" y="1238250"/>
            <a:ext cx="6502308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066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00283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>
            <a:normAutofit/>
          </a:bodyPr>
          <a:lstStyle/>
          <a:p>
            <a:r>
              <a:rPr lang="pt-BR" sz="6000" dirty="0"/>
              <a:t>Diagrama de Estado</a:t>
            </a:r>
          </a:p>
        </p:txBody>
      </p:sp>
    </p:spTree>
    <p:extLst>
      <p:ext uri="{BB962C8B-B14F-4D97-AF65-F5344CB8AC3E}">
        <p14:creationId xmlns:p14="http://schemas.microsoft.com/office/powerpoint/2010/main" val="248278856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DC094923-240C-4ED6-B1C3-F9E50049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536" y="643467"/>
            <a:ext cx="873892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5129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95892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1275E2-F44E-41A6-9E35-6268AEDDC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897" y="2800350"/>
            <a:ext cx="11278205" cy="1257300"/>
          </a:xfrm>
        </p:spPr>
        <p:txBody>
          <a:bodyPr/>
          <a:lstStyle/>
          <a:p>
            <a:r>
              <a:rPr lang="pt-BR" dirty="0"/>
              <a:t>Exemplos de Alguns Padrões usados no Projeto:</a:t>
            </a:r>
          </a:p>
        </p:txBody>
      </p:sp>
    </p:spTree>
    <p:extLst>
      <p:ext uri="{BB962C8B-B14F-4D97-AF65-F5344CB8AC3E}">
        <p14:creationId xmlns:p14="http://schemas.microsoft.com/office/powerpoint/2010/main" val="1304040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D26D7FD6-D528-4357-909B-57E955AF3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327" y="121633"/>
            <a:ext cx="10251333" cy="661473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D1E2E27-4C38-4D47-8685-ACB99E778198}"/>
              </a:ext>
            </a:extLst>
          </p:cNvPr>
          <p:cNvSpPr txBox="1"/>
          <p:nvPr/>
        </p:nvSpPr>
        <p:spPr>
          <a:xfrm>
            <a:off x="8237989" y="6291743"/>
            <a:ext cx="778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Extras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1AFBDB8-4B35-44D9-ADF6-DD4E3E1A8567}"/>
              </a:ext>
            </a:extLst>
          </p:cNvPr>
          <p:cNvCxnSpPr/>
          <p:nvPr/>
        </p:nvCxnSpPr>
        <p:spPr>
          <a:xfrm>
            <a:off x="9034943" y="6501468"/>
            <a:ext cx="251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0E4A4DB-D308-4BC8-95A8-B6EE16D12F55}"/>
              </a:ext>
            </a:extLst>
          </p:cNvPr>
          <p:cNvCxnSpPr>
            <a:cxnSpLocks/>
          </p:cNvCxnSpPr>
          <p:nvPr/>
        </p:nvCxnSpPr>
        <p:spPr>
          <a:xfrm flipV="1">
            <a:off x="9016407" y="6404837"/>
            <a:ext cx="790323" cy="71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46068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E299B-039C-4384-A2C1-89723C222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Padrões Utilizados: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9F780F-5BF1-49DB-872A-1D0F8D014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75" y="1924050"/>
            <a:ext cx="5617634" cy="4324350"/>
          </a:xfrm>
        </p:spPr>
        <p:txBody>
          <a:bodyPr>
            <a:normAutofit/>
          </a:bodyPr>
          <a:lstStyle/>
          <a:p>
            <a:r>
              <a:rPr lang="pt-BR" sz="3600" dirty="0"/>
              <a:t>Command x1</a:t>
            </a:r>
          </a:p>
          <a:p>
            <a:r>
              <a:rPr lang="pt-BR" sz="3600" dirty="0"/>
              <a:t>Composite x1</a:t>
            </a:r>
          </a:p>
          <a:p>
            <a:r>
              <a:rPr lang="pt-BR" sz="3600" dirty="0"/>
              <a:t>Delegation x2</a:t>
            </a:r>
          </a:p>
          <a:p>
            <a:r>
              <a:rPr lang="pt-BR" sz="3600" dirty="0"/>
              <a:t>Façade   x11</a:t>
            </a:r>
          </a:p>
          <a:p>
            <a:r>
              <a:rPr lang="pt-BR" sz="3600" dirty="0"/>
              <a:t>Marker Interface x1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63D9298A-0A0E-4863-B71B-F80A21F62C2D}"/>
              </a:ext>
            </a:extLst>
          </p:cNvPr>
          <p:cNvSpPr txBox="1">
            <a:spLocks/>
          </p:cNvSpPr>
          <p:nvPr/>
        </p:nvSpPr>
        <p:spPr>
          <a:xfrm>
            <a:off x="6552725" y="1866900"/>
            <a:ext cx="5617634" cy="43243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dirty="0"/>
              <a:t>Observer x2</a:t>
            </a:r>
          </a:p>
          <a:p>
            <a:r>
              <a:rPr lang="pt-BR" sz="3600" dirty="0"/>
              <a:t>Prototype x1</a:t>
            </a:r>
          </a:p>
          <a:p>
            <a:r>
              <a:rPr lang="pt-BR" sz="3600" dirty="0"/>
              <a:t>State x1</a:t>
            </a:r>
          </a:p>
          <a:p>
            <a:r>
              <a:rPr lang="pt-BR" sz="3600" dirty="0"/>
              <a:t>Strategy x1</a:t>
            </a:r>
          </a:p>
          <a:p>
            <a:r>
              <a:rPr lang="pt-BR" sz="3600" dirty="0"/>
              <a:t>Singleton x5</a:t>
            </a:r>
          </a:p>
        </p:txBody>
      </p:sp>
    </p:spTree>
    <p:extLst>
      <p:ext uri="{BB962C8B-B14F-4D97-AF65-F5344CB8AC3E}">
        <p14:creationId xmlns:p14="http://schemas.microsoft.com/office/powerpoint/2010/main" val="241277225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7DEE71-A202-411C-BC1F-2421A9CF0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0722" y="2673292"/>
            <a:ext cx="4018932" cy="1257300"/>
          </a:xfrm>
        </p:spPr>
        <p:txBody>
          <a:bodyPr/>
          <a:lstStyle/>
          <a:p>
            <a:r>
              <a:rPr lang="pt-BR" dirty="0"/>
              <a:t>Command:</a:t>
            </a:r>
          </a:p>
        </p:txBody>
      </p:sp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B0DDA0F-29E7-400D-AFA7-6DDBE91EE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360" y="475994"/>
            <a:ext cx="9023420" cy="59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8132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06CA4-B1F1-4FF0-98CF-00E7521AA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0722" y="2673292"/>
            <a:ext cx="4018932" cy="1257300"/>
          </a:xfrm>
        </p:spPr>
        <p:txBody>
          <a:bodyPr/>
          <a:lstStyle/>
          <a:p>
            <a:r>
              <a:rPr lang="pt-BR" dirty="0"/>
              <a:t>Composite:</a:t>
            </a:r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9A37F3C-F003-46E1-9460-E885FBE90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50" y="163286"/>
            <a:ext cx="8450663" cy="653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0283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8A01F-D40F-45B4-B36D-1E90DAC84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0722" y="2673292"/>
            <a:ext cx="4018932" cy="1257300"/>
          </a:xfrm>
        </p:spPr>
        <p:txBody>
          <a:bodyPr/>
          <a:lstStyle/>
          <a:p>
            <a:r>
              <a:rPr lang="pt-BR" dirty="0"/>
              <a:t>Delegation:</a:t>
            </a:r>
          </a:p>
        </p:txBody>
      </p: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FC60EBC-8BB3-482F-8224-AEE80619E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489" y="788441"/>
            <a:ext cx="7079593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2510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F5C78C-DF5B-45EC-99CB-14D27EF3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0722" y="2673292"/>
            <a:ext cx="4018932" cy="1257300"/>
          </a:xfrm>
        </p:spPr>
        <p:txBody>
          <a:bodyPr/>
          <a:lstStyle/>
          <a:p>
            <a:r>
              <a:rPr lang="pt-BR" dirty="0"/>
              <a:t>Façade:</a:t>
            </a:r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6D3456B-1A1C-4F0A-AE92-1243EB626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199" y="434080"/>
            <a:ext cx="8321761" cy="59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9837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A284B-E475-48BF-905C-3284FDCDE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4723"/>
            <a:ext cx="4188370" cy="1257300"/>
          </a:xfrm>
        </p:spPr>
        <p:txBody>
          <a:bodyPr/>
          <a:lstStyle/>
          <a:p>
            <a:r>
              <a:rPr lang="pt-BR" dirty="0"/>
              <a:t>Marker Interface:</a:t>
            </a:r>
          </a:p>
        </p:txBody>
      </p:sp>
      <p:pic>
        <p:nvPicPr>
          <p:cNvPr id="4" name="Imagem 3" descr="Uma imagem contendo screenshot, quarto&#10;&#10;Descrição gerada automaticamente">
            <a:extLst>
              <a:ext uri="{FF2B5EF4-FFF2-40B4-BE49-F238E27FC236}">
                <a16:creationId xmlns:a16="http://schemas.microsoft.com/office/drawing/2014/main" id="{9159BC09-77C9-478B-86D7-3BCC5E0DF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4" y="2844598"/>
            <a:ext cx="11743438" cy="2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3159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F43515-6BAA-487A-9842-5F5E351B5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0722" y="2673292"/>
            <a:ext cx="4018932" cy="1257300"/>
          </a:xfrm>
        </p:spPr>
        <p:txBody>
          <a:bodyPr/>
          <a:lstStyle/>
          <a:p>
            <a:r>
              <a:rPr lang="pt-BR" dirty="0"/>
              <a:t>Observer:</a:t>
            </a:r>
          </a:p>
        </p:txBody>
      </p: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8387D52-FF56-47D0-BB84-5D236610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970" y="933233"/>
            <a:ext cx="9304826" cy="4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3270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7789B554-FB9A-42DF-B515-FCE737365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0722" y="2673292"/>
            <a:ext cx="4018932" cy="1257300"/>
          </a:xfrm>
        </p:spPr>
        <p:txBody>
          <a:bodyPr/>
          <a:lstStyle/>
          <a:p>
            <a:r>
              <a:rPr lang="pt-BR" dirty="0"/>
              <a:t>Prototype:</a:t>
            </a:r>
          </a:p>
        </p:txBody>
      </p:sp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AEDDC55-5108-4327-BE11-853796F1C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839" y="1514897"/>
            <a:ext cx="9129551" cy="35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8344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FAD61-4EF2-404C-90F6-369BD3B98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0722" y="2673292"/>
            <a:ext cx="4018932" cy="1257300"/>
          </a:xfrm>
        </p:spPr>
        <p:txBody>
          <a:bodyPr/>
          <a:lstStyle/>
          <a:p>
            <a:r>
              <a:rPr lang="pt-BR" dirty="0"/>
              <a:t>State:</a:t>
            </a:r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D141966B-FC37-454C-AACD-7471C0B52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818" y="1145295"/>
            <a:ext cx="8695173" cy="43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1940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FAD61-4EF2-404C-90F6-369BD3B98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0722" y="2673292"/>
            <a:ext cx="4018932" cy="1257300"/>
          </a:xfrm>
        </p:spPr>
        <p:txBody>
          <a:bodyPr/>
          <a:lstStyle/>
          <a:p>
            <a:r>
              <a:rPr lang="pt-BR" dirty="0"/>
              <a:t>Strategy:</a:t>
            </a:r>
          </a:p>
        </p:txBody>
      </p: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E88C6A4-34E8-44F3-B7A3-002EEDD41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353" y="472184"/>
            <a:ext cx="8801863" cy="5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27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B913971-6570-43E7-AB2E-8B290F737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46" y="514097"/>
            <a:ext cx="11400508" cy="58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2652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FAD61-4EF2-404C-90F6-369BD3B98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0722" y="2673292"/>
            <a:ext cx="4018932" cy="1257300"/>
          </a:xfrm>
        </p:spPr>
        <p:txBody>
          <a:bodyPr/>
          <a:lstStyle/>
          <a:p>
            <a:r>
              <a:rPr lang="pt-BR" dirty="0"/>
              <a:t>Singleton:</a:t>
            </a:r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AD35ECE-8C58-4FCA-8EA1-97F30EC5A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93" y="0"/>
            <a:ext cx="678656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6818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26341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797" y="2800350"/>
            <a:ext cx="3306405" cy="1257300"/>
          </a:xfrm>
        </p:spPr>
        <p:txBody>
          <a:bodyPr>
            <a:normAutofit/>
          </a:bodyPr>
          <a:lstStyle/>
          <a:p>
            <a:r>
              <a:rPr lang="pt-BR" sz="7200" dirty="0"/>
              <a:t>Extras:</a:t>
            </a:r>
          </a:p>
        </p:txBody>
      </p:sp>
    </p:spTree>
    <p:extLst>
      <p:ext uri="{BB962C8B-B14F-4D97-AF65-F5344CB8AC3E}">
        <p14:creationId xmlns:p14="http://schemas.microsoft.com/office/powerpoint/2010/main" val="13362587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Classes Fornecedor e Médico: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AE9F74-EE09-45BF-8029-3C048ABE2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2688847"/>
            <a:ext cx="10353762" cy="2159990"/>
          </a:xfrm>
        </p:spPr>
        <p:txBody>
          <a:bodyPr>
            <a:normAutofit fontScale="92500" lnSpcReduction="20000"/>
          </a:bodyPr>
          <a:lstStyle/>
          <a:p>
            <a:r>
              <a:rPr lang="pt-BR" sz="2400" dirty="0"/>
              <a:t>As Classes Fornecedor e médico são apenas “features” do sistema, surgiram como uma necessidade no desenvolvimento do projeto posto em vista que o farmacêutico é o encarregado de MANTER dados de médicos e fornecedores. Essas duas classes poderiam sim receber funções extras para agregar ainda a mais ao projeto, porém, optei pela simplicidade e preferi apenas deixar indicado a existência desses dois usuários.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42814114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 Cliente Local: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AE9F74-EE09-45BF-8029-3C048ABE2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Sobre a classe Cliente Local: foi concebido previamente que o Cliente Local seria o cliente que vai à farmácia física e realiza pedidos. Quanto a isso nenhuma função explícita foi atribuída à classe Cliente, uma vez que não foi requisitado nos 17 tópicos do projeto explicitamente. Mas fica aqui uma sinopse: </a:t>
            </a:r>
          </a:p>
          <a:p>
            <a:pPr lvl="2"/>
            <a:r>
              <a:rPr lang="pt-BR" dirty="0"/>
              <a:t>- O Cliente vai à loja física e realiza pedidos de produtos manipulados, produtos ou pede para fazer um produto a partir de uma receita. Nesse momento o recepcionista toma os pedidos e ele, por intermédio de um dos computadores da loja faz o pedido; logo, nesse caso, o recepcionista assume o papel de Cliente Web e realiza a compra dos produtos requisitados. </a:t>
            </a:r>
          </a:p>
          <a:p>
            <a:pPr lvl="2"/>
            <a:r>
              <a:rPr lang="pt-BR" dirty="0"/>
              <a:t>Vale lembrar que o Farmacêutico também pode fazer essa atividade.</a:t>
            </a:r>
          </a:p>
        </p:txBody>
      </p:sp>
    </p:spTree>
    <p:extLst>
      <p:ext uri="{BB962C8B-B14F-4D97-AF65-F5344CB8AC3E}">
        <p14:creationId xmlns:p14="http://schemas.microsoft.com/office/powerpoint/2010/main" val="331169996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89398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5A338357-1A6A-4C1E-A6D6-1DCDE6DF4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E1F51140-4156-423C-9638-1223606FB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66116" y="164592"/>
            <a:ext cx="11859768" cy="6528816"/>
          </a:xfrm>
          <a:prstGeom prst="rect">
            <a:avLst/>
          </a:prstGeom>
          <a:ln w="15875" cap="sq" cmpd="sng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0BA429-0D11-4E60-83D7-D017F16E8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8889" y="1097280"/>
            <a:ext cx="6043875" cy="4626864"/>
          </a:xfrm>
        </p:spPr>
        <p:txBody>
          <a:bodyPr anchor="ctr">
            <a:normAutofit/>
          </a:bodyPr>
          <a:lstStyle/>
          <a:p>
            <a:pPr algn="r"/>
            <a:r>
              <a:rPr lang="pt-BR" dirty="0">
                <a:solidFill>
                  <a:schemeClr val="tx1"/>
                </a:solidFill>
              </a:rPr>
              <a:t>Projeto Final UML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12D8A3-8716-431E-986B-1F910C4F1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2028" y="1097280"/>
            <a:ext cx="3256177" cy="4626863"/>
          </a:xfrm>
        </p:spPr>
        <p:txBody>
          <a:bodyPr anchor="ctr">
            <a:normAutofit/>
          </a:bodyPr>
          <a:lstStyle/>
          <a:p>
            <a:pPr algn="l"/>
            <a:r>
              <a:rPr lang="pt-BR"/>
              <a:t>Gustavo Hammerschmidt</a:t>
            </a:r>
            <a:endParaRPr lang="pt-BR" dirty="0"/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395" y="2057399"/>
            <a:ext cx="0" cy="27432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892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3532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78EC500-AC32-47CC-A8C5-232E7D440A98}"/>
              </a:ext>
            </a:extLst>
          </p:cNvPr>
          <p:cNvSpPr txBox="1"/>
          <p:nvPr/>
        </p:nvSpPr>
        <p:spPr>
          <a:xfrm>
            <a:off x="1846976" y="2768367"/>
            <a:ext cx="8498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Como o Package ClusterUsuário interage com o Package Sistema Manipula:</a:t>
            </a:r>
          </a:p>
        </p:txBody>
      </p:sp>
    </p:spTree>
    <p:extLst>
      <p:ext uri="{BB962C8B-B14F-4D97-AF65-F5344CB8AC3E}">
        <p14:creationId xmlns:p14="http://schemas.microsoft.com/office/powerpoint/2010/main" val="1762006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 preto sobre fundo branco&#10;&#10;Descrição gerada automaticamente">
            <a:extLst>
              <a:ext uri="{FF2B5EF4-FFF2-40B4-BE49-F238E27FC236}">
                <a16:creationId xmlns:a16="http://schemas.microsoft.com/office/drawing/2014/main" id="{5023FD24-D176-476C-B4B9-119F5542E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8" y="730950"/>
            <a:ext cx="11575783" cy="539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26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&#10;&#10;Descrição gerada automaticamente">
            <a:extLst>
              <a:ext uri="{FF2B5EF4-FFF2-40B4-BE49-F238E27FC236}">
                <a16:creationId xmlns:a16="http://schemas.microsoft.com/office/drawing/2014/main" id="{E57A4AC1-3BF4-4A64-AA22-B7C2D5F21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3" y="818319"/>
            <a:ext cx="11717934" cy="52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13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 preto sobre fundo branco&#10;&#10;Descrição gerada automaticamente">
            <a:extLst>
              <a:ext uri="{FF2B5EF4-FFF2-40B4-BE49-F238E27FC236}">
                <a16:creationId xmlns:a16="http://schemas.microsoft.com/office/drawing/2014/main" id="{F8D079D3-EA82-49CA-B105-ED484F208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27" y="695130"/>
            <a:ext cx="10521745" cy="54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80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pt-BR" dirty="0"/>
              <a:t>Sistema Manipula:</a:t>
            </a:r>
          </a:p>
        </p:txBody>
      </p:sp>
    </p:spTree>
    <p:extLst>
      <p:ext uri="{BB962C8B-B14F-4D97-AF65-F5344CB8AC3E}">
        <p14:creationId xmlns:p14="http://schemas.microsoft.com/office/powerpoint/2010/main" val="3795729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0D52A292-E742-4C84-A366-028727DF0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677" y="643467"/>
            <a:ext cx="9058645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81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20EE990-3773-4B71-BFAD-127A3ABD0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71" y="643467"/>
            <a:ext cx="6877858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2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78EC500-AC32-47CC-A8C5-232E7D440A98}"/>
              </a:ext>
            </a:extLst>
          </p:cNvPr>
          <p:cNvSpPr txBox="1"/>
          <p:nvPr/>
        </p:nvSpPr>
        <p:spPr>
          <a:xfrm>
            <a:off x="1846976" y="2768367"/>
            <a:ext cx="8498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Como o Package Sistema Manipula interage com o Package ClusterCompra:</a:t>
            </a:r>
          </a:p>
        </p:txBody>
      </p:sp>
    </p:spTree>
    <p:extLst>
      <p:ext uri="{BB962C8B-B14F-4D97-AF65-F5344CB8AC3E}">
        <p14:creationId xmlns:p14="http://schemas.microsoft.com/office/powerpoint/2010/main" val="776521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A45EA68A-EBBA-4AE8-B0FA-51EE527AE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535" y="254995"/>
            <a:ext cx="9342930" cy="634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69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78EC500-AC32-47CC-A8C5-232E7D440A98}"/>
              </a:ext>
            </a:extLst>
          </p:cNvPr>
          <p:cNvSpPr txBox="1"/>
          <p:nvPr/>
        </p:nvSpPr>
        <p:spPr>
          <a:xfrm>
            <a:off x="1846976" y="2768367"/>
            <a:ext cx="8498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Como o Package Sistema Manipula interage com o Package ClusterFábrica:</a:t>
            </a:r>
          </a:p>
        </p:txBody>
      </p:sp>
    </p:spTree>
    <p:extLst>
      <p:ext uri="{BB962C8B-B14F-4D97-AF65-F5344CB8AC3E}">
        <p14:creationId xmlns:p14="http://schemas.microsoft.com/office/powerpoint/2010/main" val="1136679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>
            <a:normAutofit/>
          </a:bodyPr>
          <a:lstStyle/>
          <a:p>
            <a:r>
              <a:rPr lang="pt-BR" sz="8000" dirty="0"/>
              <a:t>CASOS DE USO</a:t>
            </a:r>
          </a:p>
        </p:txBody>
      </p:sp>
    </p:spTree>
    <p:extLst>
      <p:ext uri="{BB962C8B-B14F-4D97-AF65-F5344CB8AC3E}">
        <p14:creationId xmlns:p14="http://schemas.microsoft.com/office/powerpoint/2010/main" val="4205652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B6BC3CC-9D0D-41E7-9559-629F332AB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14" y="868458"/>
            <a:ext cx="11202371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79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&#10;&#10;Descrição gerada automaticamente">
            <a:extLst>
              <a:ext uri="{FF2B5EF4-FFF2-40B4-BE49-F238E27FC236}">
                <a16:creationId xmlns:a16="http://schemas.microsoft.com/office/drawing/2014/main" id="{6C61A6C9-4111-4EBF-908B-7CE36E95F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61487" y="-1988199"/>
            <a:ext cx="5001211" cy="1102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97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pt-BR" dirty="0"/>
              <a:t>ClusterCompra:</a:t>
            </a:r>
          </a:p>
        </p:txBody>
      </p:sp>
    </p:spTree>
    <p:extLst>
      <p:ext uri="{BB962C8B-B14F-4D97-AF65-F5344CB8AC3E}">
        <p14:creationId xmlns:p14="http://schemas.microsoft.com/office/powerpoint/2010/main" val="3812335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BABEA68-692A-4E10-BE72-71ED10B41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39048"/>
            <a:ext cx="10905066" cy="517990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99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65DA285-7A6B-4A0E-9D8E-309349FA4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179830"/>
            <a:ext cx="10905066" cy="44983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1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78EC500-AC32-47CC-A8C5-232E7D440A98}"/>
              </a:ext>
            </a:extLst>
          </p:cNvPr>
          <p:cNvSpPr txBox="1"/>
          <p:nvPr/>
        </p:nvSpPr>
        <p:spPr>
          <a:xfrm>
            <a:off x="1846976" y="2768367"/>
            <a:ext cx="8498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Como o Package ClusterCompra interage com o Package ClusterFábrica:</a:t>
            </a:r>
          </a:p>
        </p:txBody>
      </p:sp>
    </p:spTree>
    <p:extLst>
      <p:ext uri="{BB962C8B-B14F-4D97-AF65-F5344CB8AC3E}">
        <p14:creationId xmlns:p14="http://schemas.microsoft.com/office/powerpoint/2010/main" val="213605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D6A2EB0-B9F0-460C-94C5-479334BB7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680" y="643467"/>
            <a:ext cx="9402640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87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pt-BR" dirty="0"/>
              <a:t>ClusterFábrica:</a:t>
            </a:r>
          </a:p>
        </p:txBody>
      </p:sp>
    </p:spTree>
    <p:extLst>
      <p:ext uri="{BB962C8B-B14F-4D97-AF65-F5344CB8AC3E}">
        <p14:creationId xmlns:p14="http://schemas.microsoft.com/office/powerpoint/2010/main" val="20170706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99ED8735-DFEF-4AE2-A33E-65B668913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887" y="643467"/>
            <a:ext cx="7684226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49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29E786E-15CE-4286-BAAB-A5FD21D64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033" y="643467"/>
            <a:ext cx="6671933" cy="5571066"/>
          </a:xfrm>
          <a:prstGeom prst="rect">
            <a:avLst/>
          </a:prstGeom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16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Texto preto sobre fundo branco&#10;&#10;Descrição gerada automaticamente">
            <a:extLst>
              <a:ext uri="{FF2B5EF4-FFF2-40B4-BE49-F238E27FC236}">
                <a16:creationId xmlns:a16="http://schemas.microsoft.com/office/drawing/2014/main" id="{64D8D757-B850-426A-ADA3-D60AD1824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009" y="643467"/>
            <a:ext cx="6793981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11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texto, relógio, pendurado, display&#10;&#10;Descrição gerada automaticamente">
            <a:extLst>
              <a:ext uri="{FF2B5EF4-FFF2-40B4-BE49-F238E27FC236}">
                <a16:creationId xmlns:a16="http://schemas.microsoft.com/office/drawing/2014/main" id="{93A0BA15-F246-4DFF-AE12-4C22C30A1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552" y="643467"/>
            <a:ext cx="9132895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8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1EF297D8-7C3F-406F-9423-ACBACEE9C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021" y="643467"/>
            <a:ext cx="9323958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661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166D882-42D0-416A-9BC9-F0BC36916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95" y="643467"/>
            <a:ext cx="8808009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563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4CC06B49-EF31-44FF-BB7D-3381BC8D6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52678"/>
            <a:ext cx="10905066" cy="515264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83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4786B8F-9B56-4FD2-95C1-0AF1ECFBB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5" y="643467"/>
            <a:ext cx="10713590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01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95681AF-48B5-4C9C-9B44-37BFD4FA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94" y="643467"/>
            <a:ext cx="10129212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60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120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031" y="2658523"/>
            <a:ext cx="8581938" cy="1540953"/>
          </a:xfrm>
        </p:spPr>
        <p:txBody>
          <a:bodyPr>
            <a:normAutofit fontScale="90000"/>
          </a:bodyPr>
          <a:lstStyle/>
          <a:p>
            <a:r>
              <a:rPr lang="pt-BR" sz="7200" dirty="0"/>
              <a:t>Diagrama Sequencial</a:t>
            </a:r>
          </a:p>
        </p:txBody>
      </p:sp>
    </p:spTree>
    <p:extLst>
      <p:ext uri="{BB962C8B-B14F-4D97-AF65-F5344CB8AC3E}">
        <p14:creationId xmlns:p14="http://schemas.microsoft.com/office/powerpoint/2010/main" val="4304227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pt-BR" dirty="0"/>
              <a:t>Administrador:</a:t>
            </a:r>
          </a:p>
        </p:txBody>
      </p:sp>
    </p:spTree>
    <p:extLst>
      <p:ext uri="{BB962C8B-B14F-4D97-AF65-F5344CB8AC3E}">
        <p14:creationId xmlns:p14="http://schemas.microsoft.com/office/powerpoint/2010/main" val="38883295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96EE75F2-CDA7-42EE-B62F-04791D0E0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2" y="1885816"/>
            <a:ext cx="11027096" cy="30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2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6D317A8B-1285-4BF0-99AE-15B2F3824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36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 preto sobre fundo branco&#10;&#10;Descrição gerada automaticamente">
            <a:extLst>
              <a:ext uri="{FF2B5EF4-FFF2-40B4-BE49-F238E27FC236}">
                <a16:creationId xmlns:a16="http://schemas.microsoft.com/office/drawing/2014/main" id="{2E2047BC-3A6C-4A47-9A66-CCB237FC7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15" y="2320194"/>
            <a:ext cx="11644369" cy="22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58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74B8A02D-F0E3-4D3F-ABA0-0DBDB82AD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89" y="2423073"/>
            <a:ext cx="10630821" cy="20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665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6BA99C9-F2F0-401E-8234-AEB6CFEBE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40" y="1794368"/>
            <a:ext cx="11773920" cy="326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04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203B1BE6-2D51-43CB-80B6-1F55B86A5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49" y="1359990"/>
            <a:ext cx="11324301" cy="41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238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 preto sobre fundo branco&#10;&#10;Descrição gerada automaticamente">
            <a:extLst>
              <a:ext uri="{FF2B5EF4-FFF2-40B4-BE49-F238E27FC236}">
                <a16:creationId xmlns:a16="http://schemas.microsoft.com/office/drawing/2014/main" id="{5E24E977-FBE3-48E6-9307-4AF1B4AB6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9" y="1554317"/>
            <a:ext cx="11789162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477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DB3CEAB-7577-442A-AA59-18152510E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9" y="1238060"/>
            <a:ext cx="11316681" cy="43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147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0A19FDC-8049-4E40-BE00-4E1953C1E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68" y="1119940"/>
            <a:ext cx="10425063" cy="46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857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B3E119E-6450-4826-8A5A-29E07EC31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8" y="1485731"/>
            <a:ext cx="11575783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560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pt-BR" dirty="0"/>
              <a:t>Cliente Web:</a:t>
            </a:r>
          </a:p>
        </p:txBody>
      </p:sp>
    </p:spTree>
    <p:extLst>
      <p:ext uri="{BB962C8B-B14F-4D97-AF65-F5344CB8AC3E}">
        <p14:creationId xmlns:p14="http://schemas.microsoft.com/office/powerpoint/2010/main" val="11489665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67C14FD-C6F6-42C4-BEFD-A44C896E7C2E}"/>
              </a:ext>
            </a:extLst>
          </p:cNvPr>
          <p:cNvSpPr txBox="1"/>
          <p:nvPr/>
        </p:nvSpPr>
        <p:spPr>
          <a:xfrm>
            <a:off x="2942317" y="2397948"/>
            <a:ext cx="63073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O Cliente Web possui muitas ações. Portanto, vou indicar cada função separando-as em conjuntos de funções semelhantes.</a:t>
            </a:r>
          </a:p>
        </p:txBody>
      </p:sp>
    </p:spTree>
    <p:extLst>
      <p:ext uri="{BB962C8B-B14F-4D97-AF65-F5344CB8AC3E}">
        <p14:creationId xmlns:p14="http://schemas.microsoft.com/office/powerpoint/2010/main" val="3665286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E7C3797F-5B4B-4728-A501-6B0898816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14" y="643467"/>
            <a:ext cx="9208372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868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24384EF-D903-4579-AFFE-495AF5A9161E}"/>
              </a:ext>
            </a:extLst>
          </p:cNvPr>
          <p:cNvSpPr txBox="1"/>
          <p:nvPr/>
        </p:nvSpPr>
        <p:spPr>
          <a:xfrm>
            <a:off x="2466405" y="2028616"/>
            <a:ext cx="768377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/>
              <a:t>Funções de Consulta ao Estoque:</a:t>
            </a:r>
          </a:p>
          <a:p>
            <a:endParaRPr lang="pt-BR" sz="4400" dirty="0"/>
          </a:p>
          <a:p>
            <a:r>
              <a:rPr lang="pt-BR" sz="4400" dirty="0"/>
              <a:t>	- Por Palavra</a:t>
            </a:r>
          </a:p>
          <a:p>
            <a:r>
              <a:rPr lang="pt-BR" sz="4400" dirty="0"/>
              <a:t>	- Por Categoria</a:t>
            </a:r>
          </a:p>
        </p:txBody>
      </p:sp>
    </p:spTree>
    <p:extLst>
      <p:ext uri="{BB962C8B-B14F-4D97-AF65-F5344CB8AC3E}">
        <p14:creationId xmlns:p14="http://schemas.microsoft.com/office/powerpoint/2010/main" val="15014165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D5DE93B-7796-4164-B2FE-39511C63E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14" y="1177095"/>
            <a:ext cx="11202371" cy="45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981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7DE9CE5F-E50C-4DAA-9876-55E8660C0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22" y="1078026"/>
            <a:ext cx="11712955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388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F65C54E9-422A-4CE1-A260-4A5794D2F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0" y="338822"/>
            <a:ext cx="11758679" cy="61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293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5A6C1006-1F04-4AF0-A009-F9999CC1E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17" y="243564"/>
            <a:ext cx="10905165" cy="63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963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66BA724-A460-4499-9878-4E49B120F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9" y="860837"/>
            <a:ext cx="11789162" cy="51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429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7A0D98EA-EEDE-439E-942A-9126B42F3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33" y="201650"/>
            <a:ext cx="10303133" cy="64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993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24384EF-D903-4579-AFFE-495AF5A9161E}"/>
              </a:ext>
            </a:extLst>
          </p:cNvPr>
          <p:cNvSpPr txBox="1"/>
          <p:nvPr/>
        </p:nvSpPr>
        <p:spPr>
          <a:xfrm>
            <a:off x="3446075" y="3044279"/>
            <a:ext cx="529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/>
              <a:t>Função de Orçamento:</a:t>
            </a:r>
          </a:p>
        </p:txBody>
      </p:sp>
    </p:spTree>
    <p:extLst>
      <p:ext uri="{BB962C8B-B14F-4D97-AF65-F5344CB8AC3E}">
        <p14:creationId xmlns:p14="http://schemas.microsoft.com/office/powerpoint/2010/main" val="4300809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FD89835-6988-47C4-9D40-E2CDF59AE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02" y="578873"/>
            <a:ext cx="11728196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549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24384EF-D903-4579-AFFE-495AF5A9161E}"/>
              </a:ext>
            </a:extLst>
          </p:cNvPr>
          <p:cNvSpPr txBox="1"/>
          <p:nvPr/>
        </p:nvSpPr>
        <p:spPr>
          <a:xfrm>
            <a:off x="3252304" y="3044279"/>
            <a:ext cx="56873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/>
              <a:t>Função Efetuar Compra:</a:t>
            </a:r>
          </a:p>
        </p:txBody>
      </p:sp>
    </p:spTree>
    <p:extLst>
      <p:ext uri="{BB962C8B-B14F-4D97-AF65-F5344CB8AC3E}">
        <p14:creationId xmlns:p14="http://schemas.microsoft.com/office/powerpoint/2010/main" val="1958191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Uma imagem contendo desenho&#10;&#10;Descrição gerada automaticamente">
            <a:extLst>
              <a:ext uri="{FF2B5EF4-FFF2-40B4-BE49-F238E27FC236}">
                <a16:creationId xmlns:a16="http://schemas.microsoft.com/office/drawing/2014/main" id="{4DC37826-5D05-4127-821F-BB5BFDA8A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72098"/>
            <a:ext cx="10905066" cy="47138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367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E734871-86C6-4969-9343-109AC4E04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294" y="182598"/>
            <a:ext cx="9373412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51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7459DB8-2160-4138-9861-51DDA9268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41" y="376925"/>
            <a:ext cx="10592718" cy="61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692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apa de fundo branco com texto preto sobre fundo branco&#10;&#10;Descrição gerada automaticamente">
            <a:extLst>
              <a:ext uri="{FF2B5EF4-FFF2-40B4-BE49-F238E27FC236}">
                <a16:creationId xmlns:a16="http://schemas.microsoft.com/office/drawing/2014/main" id="{8F3620A2-51D9-4884-AD68-53CC35838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742" y="308339"/>
            <a:ext cx="9632515" cy="62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76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F0A50591-ADE7-4663-A11F-A115F7A37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50" y="1462869"/>
            <a:ext cx="9922100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1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24384EF-D903-4579-AFFE-495AF5A9161E}"/>
              </a:ext>
            </a:extLst>
          </p:cNvPr>
          <p:cNvSpPr txBox="1"/>
          <p:nvPr/>
        </p:nvSpPr>
        <p:spPr>
          <a:xfrm>
            <a:off x="1140765" y="3044279"/>
            <a:ext cx="99104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/>
              <a:t>Função Efetuar Compra(após 60 minutos):</a:t>
            </a:r>
          </a:p>
        </p:txBody>
      </p:sp>
    </p:spTree>
    <p:extLst>
      <p:ext uri="{BB962C8B-B14F-4D97-AF65-F5344CB8AC3E}">
        <p14:creationId xmlns:p14="http://schemas.microsoft.com/office/powerpoint/2010/main" val="8374560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BB251A39-43F7-4C78-8735-5BC32AA20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17" y="651269"/>
            <a:ext cx="7216765" cy="55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599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4314D5F9-47C1-4A8D-9F5B-094732CE4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17" y="636028"/>
            <a:ext cx="10684166" cy="55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375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76BDDB5-8B44-4185-8873-D5D0D35FA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55" y="708424"/>
            <a:ext cx="10729890" cy="54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896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2E6C764C-89D9-42E7-9314-B168DDE5D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2" y="152116"/>
            <a:ext cx="11034716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14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24384EF-D903-4579-AFFE-495AF5A9161E}"/>
              </a:ext>
            </a:extLst>
          </p:cNvPr>
          <p:cNvSpPr txBox="1"/>
          <p:nvPr/>
        </p:nvSpPr>
        <p:spPr>
          <a:xfrm>
            <a:off x="714558" y="3044279"/>
            <a:ext cx="10762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/>
              <a:t>Funções Inserir, Modificar, Remover e Destruir:</a:t>
            </a:r>
          </a:p>
        </p:txBody>
      </p:sp>
    </p:spTree>
    <p:extLst>
      <p:ext uri="{BB962C8B-B14F-4D97-AF65-F5344CB8AC3E}">
        <p14:creationId xmlns:p14="http://schemas.microsoft.com/office/powerpoint/2010/main" val="3730671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D5A814EC-EE97-4044-A2AE-72B25109E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14" y="643467"/>
            <a:ext cx="9208372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3759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C81E7D1-1004-42D8-962A-9EC9FC06A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99" y="331201"/>
            <a:ext cx="10181202" cy="61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71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1B7133F-57B0-4839-8A17-E1EF9904A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28" y="1390473"/>
            <a:ext cx="11118544" cy="40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802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C53EB39-E9D1-4CC4-99C1-F8505E1B5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32" y="121633"/>
            <a:ext cx="9861135" cy="661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429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3AA1EF2C-12AA-47B0-9928-C748027D1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88" y="209271"/>
            <a:ext cx="10188823" cy="64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469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EE0CA08-A8A1-466D-AF23-C19D613C4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38" y="1051354"/>
            <a:ext cx="11110923" cy="47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946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apa de fundo branco com texto preto sobre fundo branco&#10;&#10;Descrição gerada automaticamente">
            <a:extLst>
              <a:ext uri="{FF2B5EF4-FFF2-40B4-BE49-F238E27FC236}">
                <a16:creationId xmlns:a16="http://schemas.microsoft.com/office/drawing/2014/main" id="{61E41108-B299-4EBC-8166-9029451F7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02" y="136874"/>
            <a:ext cx="10104996" cy="65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195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5A70FBDD-79ED-416F-A71D-F2BE28974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40" y="289288"/>
            <a:ext cx="10150720" cy="62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126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A1F10C89-36F3-4714-8835-7D34E45CE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38" y="1188526"/>
            <a:ext cx="10889924" cy="44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312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9A71C3F4-4970-4A14-84A7-2814A421B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36" y="731286"/>
            <a:ext cx="11629128" cy="53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795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6618BCB-4CC7-467B-B5A3-4565A5F9D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76" y="857027"/>
            <a:ext cx="10935648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00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9CE538-E7F2-4EF2-8DC5-EF7E99106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780" y="643467"/>
            <a:ext cx="7282439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088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E11BD44-8F29-4385-916F-75284201C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5" y="2045850"/>
            <a:ext cx="10501270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112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7E1C47AB-52E7-4F73-8E54-18DD588C5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5" y="1177095"/>
            <a:ext cx="11423370" cy="45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402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65D358E7-B15D-496F-B3EF-2A853825A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74" y="1916299"/>
            <a:ext cx="10051651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28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1156C-F11C-4F49-BDD8-04388FD5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pt-BR" dirty="0"/>
              <a:t>Farmacêutico:</a:t>
            </a:r>
          </a:p>
        </p:txBody>
      </p:sp>
    </p:spTree>
    <p:extLst>
      <p:ext uri="{BB962C8B-B14F-4D97-AF65-F5344CB8AC3E}">
        <p14:creationId xmlns:p14="http://schemas.microsoft.com/office/powerpoint/2010/main" val="17100041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E44C846-0022-4A1F-B011-E7B99565C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54" y="1028492"/>
            <a:ext cx="10508891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999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apa de fundo branco com texto preto sobre fundo branco&#10;&#10;Descrição gerada automaticamente">
            <a:extLst>
              <a:ext uri="{FF2B5EF4-FFF2-40B4-BE49-F238E27FC236}">
                <a16:creationId xmlns:a16="http://schemas.microsoft.com/office/drawing/2014/main" id="{A2C19D26-482A-4650-AF53-B3BA2A91A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73" y="799872"/>
            <a:ext cx="11011854" cy="52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824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 preto sobre fundo branco&#10;&#10;Descrição gerada automaticamente">
            <a:extLst>
              <a:ext uri="{FF2B5EF4-FFF2-40B4-BE49-F238E27FC236}">
                <a16:creationId xmlns:a16="http://schemas.microsoft.com/office/drawing/2014/main" id="{8F145377-5779-43DF-922E-92DDB5F38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4" y="2304952"/>
            <a:ext cx="11682472" cy="22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255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 preto sobre fundo branco&#10;&#10;Descrição gerada automaticamente">
            <a:extLst>
              <a:ext uri="{FF2B5EF4-FFF2-40B4-BE49-F238E27FC236}">
                <a16:creationId xmlns:a16="http://schemas.microsoft.com/office/drawing/2014/main" id="{E697CC59-E6D8-4537-897A-FE338F2D3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19" y="2236366"/>
            <a:ext cx="11568162" cy="23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31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F36EBEED-50CA-49AF-99C3-59788ECA1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" y="2236366"/>
            <a:ext cx="10844200" cy="23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695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 preto sobre fundo branco&#10;&#10;Descrição gerada automaticamente">
            <a:extLst>
              <a:ext uri="{FF2B5EF4-FFF2-40B4-BE49-F238E27FC236}">
                <a16:creationId xmlns:a16="http://schemas.microsoft.com/office/drawing/2014/main" id="{0923CB1D-3DA5-409B-AB94-19564C47B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9" y="2354487"/>
            <a:ext cx="10874682" cy="21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59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Georgia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Dubai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641</Words>
  <Application>Microsoft Office PowerPoint</Application>
  <PresentationFormat>Widescreen</PresentationFormat>
  <Paragraphs>162</Paragraphs>
  <Slides>196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196</vt:i4>
      </vt:variant>
    </vt:vector>
  </HeadingPairs>
  <TitlesOfParts>
    <vt:vector size="200" baseType="lpstr">
      <vt:lpstr>Dubai</vt:lpstr>
      <vt:lpstr>Georgia Pro</vt:lpstr>
      <vt:lpstr>Wingdings 2</vt:lpstr>
      <vt:lpstr>SlateVTI</vt:lpstr>
      <vt:lpstr>Projeto Final UML</vt:lpstr>
      <vt:lpstr>Apresentação do PowerPoint</vt:lpstr>
      <vt:lpstr>CASOS DE USO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Diagrama Estrutural</vt:lpstr>
      <vt:lpstr>Apresentação do PowerPoint</vt:lpstr>
      <vt:lpstr>Visão de Cima</vt:lpstr>
      <vt:lpstr>Padrões Utilizados:</vt:lpstr>
      <vt:lpstr>ClusterUsuário: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Sistema Manipula: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ClusterCompra:</vt:lpstr>
      <vt:lpstr>Apresentação do PowerPoint</vt:lpstr>
      <vt:lpstr>Apresentação do PowerPoint</vt:lpstr>
      <vt:lpstr>Apresentação do PowerPoint</vt:lpstr>
      <vt:lpstr>Apresentação do PowerPoint</vt:lpstr>
      <vt:lpstr>ClusterFábrica: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Diagrama Sequencial</vt:lpstr>
      <vt:lpstr>Administrador: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Cliente Web: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Farmacêutico: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Manipulador:</vt:lpstr>
      <vt:lpstr>Apresentação do PowerPoint</vt:lpstr>
      <vt:lpstr>Apresentação do PowerPoint</vt:lpstr>
      <vt:lpstr>Recepcionista: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SuperAdministrador:</vt:lpstr>
      <vt:lpstr>Apresentação do PowerPoint</vt:lpstr>
      <vt:lpstr>Apresentação do PowerPoint</vt:lpstr>
      <vt:lpstr>Diagrama de Classes de Projeto</vt:lpstr>
      <vt:lpstr>Padrões Utilizados:</vt:lpstr>
      <vt:lpstr>Apresentação do PowerPoint</vt:lpstr>
      <vt:lpstr>Apresentação do PowerPoint</vt:lpstr>
      <vt:lpstr>ClusterUsuário: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Sistema Manipula:</vt:lpstr>
      <vt:lpstr>Apresentação do PowerPoint</vt:lpstr>
      <vt:lpstr>Apresentação do PowerPoint</vt:lpstr>
      <vt:lpstr>Apresentação do PowerPoint</vt:lpstr>
      <vt:lpstr>ClusterCompra:</vt:lpstr>
      <vt:lpstr>Apresentação do PowerPoint</vt:lpstr>
      <vt:lpstr>Apresentação do PowerPoint</vt:lpstr>
      <vt:lpstr>Apresentação do PowerPoint</vt:lpstr>
      <vt:lpstr>ClusterFábrica: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Diagramas de Atividade</vt:lpstr>
      <vt:lpstr>Administrador:</vt:lpstr>
      <vt:lpstr>Administrador:</vt:lpstr>
      <vt:lpstr>Cliente: (Compra)</vt:lpstr>
      <vt:lpstr>Apresentação do PowerPoint</vt:lpstr>
      <vt:lpstr>Apresentação do PowerPoint</vt:lpstr>
      <vt:lpstr>Apresentação do PowerPoint</vt:lpstr>
      <vt:lpstr>Apresentação do PowerPoint</vt:lpstr>
      <vt:lpstr>Farmacêutico:</vt:lpstr>
      <vt:lpstr>Farmacêutico:</vt:lpstr>
      <vt:lpstr>Farmacêutico:</vt:lpstr>
      <vt:lpstr>Manipulador:</vt:lpstr>
      <vt:lpstr>Recepcionista:</vt:lpstr>
      <vt:lpstr>Recepcionista:</vt:lpstr>
      <vt:lpstr>Recepcionista:</vt:lpstr>
      <vt:lpstr>SuperAdministrador:</vt:lpstr>
      <vt:lpstr>Apresentação do PowerPoint</vt:lpstr>
      <vt:lpstr>Diagrama de Estado</vt:lpstr>
      <vt:lpstr>Apresentação do PowerPoint</vt:lpstr>
      <vt:lpstr>Apresentação do PowerPoint</vt:lpstr>
      <vt:lpstr>Exemplos de Alguns Padrões usados no Projeto:</vt:lpstr>
      <vt:lpstr>Padrões Utilizados:</vt:lpstr>
      <vt:lpstr>Command:</vt:lpstr>
      <vt:lpstr>Composite:</vt:lpstr>
      <vt:lpstr>Delegation:</vt:lpstr>
      <vt:lpstr>Façade:</vt:lpstr>
      <vt:lpstr>Marker Interface:</vt:lpstr>
      <vt:lpstr>Observer:</vt:lpstr>
      <vt:lpstr>Prototype:</vt:lpstr>
      <vt:lpstr>State:</vt:lpstr>
      <vt:lpstr>Strategy:</vt:lpstr>
      <vt:lpstr>Singleton:</vt:lpstr>
      <vt:lpstr>Apresentação do PowerPoint</vt:lpstr>
      <vt:lpstr>Extras:</vt:lpstr>
      <vt:lpstr>Classes Fornecedor e Médico:</vt:lpstr>
      <vt:lpstr>Classe Cliente Local:</vt:lpstr>
      <vt:lpstr>Apresentação do PowerPoint</vt:lpstr>
      <vt:lpstr>Projeto Final UML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Final UML</dc:title>
  <dc:creator>Gustavo</dc:creator>
  <cp:lastModifiedBy>Gustavo</cp:lastModifiedBy>
  <cp:revision>15</cp:revision>
  <dcterms:created xsi:type="dcterms:W3CDTF">2019-11-20T21:51:56Z</dcterms:created>
  <dcterms:modified xsi:type="dcterms:W3CDTF">2019-11-22T11:45:47Z</dcterms:modified>
</cp:coreProperties>
</file>